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49" r:id="rId2"/>
  </p:sldMasterIdLst>
  <p:notesMasterIdLst>
    <p:notesMasterId r:id="rId53"/>
  </p:notesMasterIdLst>
  <p:sldIdLst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4" r:id="rId11"/>
    <p:sldId id="266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306" r:id="rId23"/>
    <p:sldId id="278" r:id="rId24"/>
    <p:sldId id="307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</p:sldIdLst>
  <p:sldSz cx="20104100" cy="11309350"/>
  <p:notesSz cx="20104100" cy="1130935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33FF"/>
    <a:srgbClr val="FF99CC"/>
    <a:srgbClr val="FDD7F5"/>
    <a:srgbClr val="0000FF"/>
    <a:srgbClr val="D5FAFF"/>
    <a:srgbClr val="3333FF"/>
    <a:srgbClr val="99FF33"/>
    <a:srgbClr val="FFFFCC"/>
    <a:srgbClr val="FFFF66"/>
    <a:srgbClr val="33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73" autoAdjust="0"/>
    <p:restoredTop sz="76146" autoAdjust="0"/>
  </p:normalViewPr>
  <p:slideViewPr>
    <p:cSldViewPr>
      <p:cViewPr varScale="1">
        <p:scale>
          <a:sx n="35" d="100"/>
          <a:sy n="35" d="100"/>
        </p:scale>
        <p:origin x="807" y="39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tableStyles" Target="tableStyle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55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8712200" cy="5667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1048856" name="日期占位符 2"/>
          <p:cNvSpPr>
            <a:spLocks noGrp="1"/>
          </p:cNvSpPr>
          <p:nvPr>
            <p:ph type="dt" idx="1"/>
          </p:nvPr>
        </p:nvSpPr>
        <p:spPr>
          <a:xfrm>
            <a:off x="11387138" y="0"/>
            <a:ext cx="8712200" cy="5667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31A05F-5611-4786-AF33-BE35705EEF26}" type="datetimeFigureOut">
              <a:rPr lang="zh-CN" altLang="en-US" smtClean="0"/>
              <a:t>2022/3/25</a:t>
            </a:fld>
            <a:endParaRPr lang="zh-CN" altLang="en-US"/>
          </a:p>
        </p:txBody>
      </p:sp>
      <p:sp>
        <p:nvSpPr>
          <p:cNvPr id="1048857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1048858" name="备注占位符 4"/>
          <p:cNvSpPr>
            <a:spLocks noGrp="1"/>
          </p:cNvSpPr>
          <p:nvPr>
            <p:ph type="body" sz="quarter" idx="3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48859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10742613"/>
            <a:ext cx="8712200" cy="5667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1048860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11387138" y="10742613"/>
            <a:ext cx="8712200" cy="5667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FCE144-D5A4-4C71-9FB6-2A256C7E993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>
            <a:extLst>
              <a:ext uri="{FF2B5EF4-FFF2-40B4-BE49-F238E27FC236}">
                <a16:creationId xmlns:a16="http://schemas.microsoft.com/office/drawing/2014/main" id="{374DDE8A-1023-4973-943E-0C7DD71D68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0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51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两种方法：支持集</a:t>
            </a:r>
            <a:r>
              <a:rPr lang="en-US" altLang="zh-CN" dirty="0"/>
              <a:t>S</a:t>
            </a:r>
            <a:r>
              <a:rPr lang="zh-CN" altLang="en-US" dirty="0"/>
              <a:t>，</a:t>
            </a:r>
            <a:r>
              <a:rPr lang="en-US" altLang="zh-CN" dirty="0"/>
              <a:t>query</a:t>
            </a:r>
            <a:r>
              <a:rPr lang="zh-CN" altLang="en-US" dirty="0"/>
              <a:t>集</a:t>
            </a:r>
            <a:r>
              <a:rPr lang="en-US" altLang="zh-CN" dirty="0"/>
              <a:t>Q</a:t>
            </a:r>
          </a:p>
          <a:p>
            <a:endParaRPr lang="en-US" altLang="zh-CN" dirty="0"/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f(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Si;Qi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)g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从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中采样并在目标任务上测试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(S;Q)</a:t>
            </a:r>
            <a:endParaRPr lang="zh-CN" altLang="en-US" dirty="0"/>
          </a:p>
        </p:txBody>
      </p:sp>
      <p:sp>
        <p:nvSpPr>
          <p:cNvPr id="1048652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FCE144-D5A4-4C71-9FB6-2A256C7E9935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9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60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两种方法：支持集</a:t>
            </a:r>
            <a:r>
              <a:rPr lang="en-US" altLang="zh-CN" dirty="0"/>
              <a:t>S</a:t>
            </a:r>
            <a:r>
              <a:rPr lang="zh-CN" altLang="en-US" dirty="0"/>
              <a:t>，</a:t>
            </a:r>
            <a:r>
              <a:rPr lang="en-US" altLang="zh-CN" dirty="0"/>
              <a:t>query</a:t>
            </a:r>
            <a:r>
              <a:rPr lang="zh-CN" altLang="en-US" dirty="0"/>
              <a:t>集</a:t>
            </a:r>
            <a:r>
              <a:rPr lang="en-US" altLang="zh-CN" dirty="0"/>
              <a:t>Q</a:t>
            </a:r>
          </a:p>
          <a:p>
            <a:endParaRPr lang="en-US" altLang="zh-CN" dirty="0"/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f(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Si;Qi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)g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从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中采样并在目标任务上测试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(S;Q)</a:t>
            </a:r>
            <a:endParaRPr lang="zh-CN" altLang="en-US" dirty="0"/>
          </a:p>
        </p:txBody>
      </p:sp>
      <p:sp>
        <p:nvSpPr>
          <p:cNvPr id="1048661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FCE144-D5A4-4C71-9FB6-2A256C7E9935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4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65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两种方法：支持集</a:t>
            </a:r>
            <a:r>
              <a:rPr lang="en-US" altLang="zh-CN" dirty="0"/>
              <a:t>S</a:t>
            </a:r>
            <a:r>
              <a:rPr lang="zh-CN" altLang="en-US" dirty="0"/>
              <a:t>，</a:t>
            </a:r>
            <a:r>
              <a:rPr lang="en-US" altLang="zh-CN" dirty="0"/>
              <a:t>query</a:t>
            </a:r>
            <a:r>
              <a:rPr lang="zh-CN" altLang="en-US" dirty="0"/>
              <a:t>集</a:t>
            </a:r>
            <a:r>
              <a:rPr lang="en-US" altLang="zh-CN" dirty="0"/>
              <a:t>Q</a:t>
            </a:r>
          </a:p>
          <a:p>
            <a:endParaRPr lang="en-US" altLang="zh-CN" dirty="0"/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f(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Si;Qi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)g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从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中采样并在目标任务上测试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(S;Q)</a:t>
            </a:r>
            <a:endParaRPr lang="zh-CN" altLang="en-US" dirty="0"/>
          </a:p>
        </p:txBody>
      </p:sp>
      <p:sp>
        <p:nvSpPr>
          <p:cNvPr id="1048666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FCE144-D5A4-4C71-9FB6-2A256C7E9935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7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两种方法：支持集</a:t>
            </a:r>
            <a:r>
              <a:rPr lang="en-US" altLang="zh-CN" dirty="0"/>
              <a:t>S</a:t>
            </a:r>
            <a:r>
              <a:rPr lang="zh-CN" altLang="en-US" dirty="0"/>
              <a:t>，</a:t>
            </a:r>
            <a:r>
              <a:rPr lang="en-US" altLang="zh-CN" dirty="0"/>
              <a:t>query</a:t>
            </a:r>
            <a:r>
              <a:rPr lang="zh-CN" altLang="en-US" dirty="0"/>
              <a:t>集</a:t>
            </a:r>
            <a:r>
              <a:rPr lang="en-US" altLang="zh-CN" dirty="0"/>
              <a:t>Q</a:t>
            </a:r>
          </a:p>
          <a:p>
            <a:endParaRPr lang="en-US" altLang="zh-CN" dirty="0"/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f(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Si;Qi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)g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从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中采样并在目标任务上测试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(S;Q)</a:t>
            </a:r>
            <a:endParaRPr lang="zh-CN" altLang="en-US" dirty="0"/>
          </a:p>
        </p:txBody>
      </p:sp>
      <p:sp>
        <p:nvSpPr>
          <p:cNvPr id="104867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FCE144-D5A4-4C71-9FB6-2A256C7E9935}" type="slidenum">
              <a:rPr lang="zh-CN" altLang="en-US" smtClean="0"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9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80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大多数</a:t>
            </a:r>
            <a:r>
              <a:rPr lang="en-US" altLang="zh-CN" dirty="0"/>
              <a:t>meta-learning</a:t>
            </a:r>
            <a:r>
              <a:rPr lang="zh-CN" altLang="en-US" dirty="0"/>
              <a:t>的方法不能抵挡攻击</a:t>
            </a:r>
          </a:p>
        </p:txBody>
      </p:sp>
      <p:sp>
        <p:nvSpPr>
          <p:cNvPr id="1048681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FCE144-D5A4-4C71-9FB6-2A256C7E9935}" type="slidenum">
              <a:rPr lang="zh-CN" altLang="en-US" smtClean="0"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91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92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Clean-clean:</a:t>
            </a:r>
            <a:r>
              <a:rPr lang="zh-CN" altLang="en-US" dirty="0"/>
              <a:t>训练数据是干净的，测试数据是干净的</a:t>
            </a:r>
            <a:endParaRPr lang="en-US" altLang="zh-CN" dirty="0"/>
          </a:p>
          <a:p>
            <a:r>
              <a:rPr lang="en-US" altLang="zh-CN" dirty="0"/>
              <a:t>A-B</a:t>
            </a:r>
            <a:r>
              <a:rPr lang="zh-CN" altLang="en-US" dirty="0"/>
              <a:t>：</a:t>
            </a:r>
            <a:r>
              <a:rPr lang="en-US" altLang="zh-CN" dirty="0"/>
              <a:t>A</a:t>
            </a:r>
            <a:r>
              <a:rPr lang="zh-CN" altLang="en-US" dirty="0"/>
              <a:t>代表训练数据的样式，</a:t>
            </a:r>
            <a:r>
              <a:rPr lang="en-US" altLang="zh-CN" dirty="0"/>
              <a:t>B</a:t>
            </a:r>
            <a:r>
              <a:rPr lang="zh-CN" altLang="en-US" dirty="0"/>
              <a:t>代表测试数据的样式</a:t>
            </a:r>
          </a:p>
        </p:txBody>
      </p:sp>
      <p:sp>
        <p:nvSpPr>
          <p:cNvPr id="1048693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FCE144-D5A4-4C71-9FB6-2A256C7E9935}" type="slidenum">
              <a:rPr lang="zh-CN" altLang="en-US" smtClean="0"/>
              <a:t>19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>
            <a:extLst>
              <a:ext uri="{FF2B5EF4-FFF2-40B4-BE49-F238E27FC236}">
                <a16:creationId xmlns:a16="http://schemas.microsoft.com/office/drawing/2014/main" id="{CF8EA3F1-8B35-4F4D-A348-FCE107AE62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小样本文本分类，然后从其他任务迁移到目标任务上</a:t>
            </a:r>
            <a:endParaRPr lang="en-US" altLang="zh-CN" dirty="0"/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不同的源任务不仅在输入域方面不同，而且它们的任务结构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即标签语义和输出标签的数量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也不同</a:t>
            </a:r>
            <a:endParaRPr lang="zh-CN" altLang="en-US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96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97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40%-clean:</a:t>
            </a:r>
            <a:r>
              <a:rPr lang="zh-CN" altLang="en-US" dirty="0"/>
              <a:t>每个类</a:t>
            </a:r>
            <a:r>
              <a:rPr lang="en-US" altLang="zh-CN" dirty="0"/>
              <a:t>40%</a:t>
            </a:r>
            <a:r>
              <a:rPr lang="zh-CN" altLang="en-US" dirty="0"/>
              <a:t>的样本是对抗性的，剩下</a:t>
            </a:r>
            <a:r>
              <a:rPr lang="en-US" altLang="zh-CN" dirty="0"/>
              <a:t>60%</a:t>
            </a:r>
            <a:r>
              <a:rPr lang="zh-CN" altLang="en-US" dirty="0"/>
              <a:t>是干净的</a:t>
            </a:r>
          </a:p>
        </p:txBody>
      </p:sp>
      <p:sp>
        <p:nvSpPr>
          <p:cNvPr id="1048698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FCE144-D5A4-4C71-9FB6-2A256C7E9935}" type="slidenum">
              <a:rPr lang="zh-CN" altLang="en-US" smtClean="0"/>
              <a:t>20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96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97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40%-clean:</a:t>
            </a:r>
            <a:r>
              <a:rPr lang="zh-CN" altLang="en-US" dirty="0"/>
              <a:t>每个类</a:t>
            </a:r>
            <a:r>
              <a:rPr lang="en-US" altLang="zh-CN" dirty="0"/>
              <a:t>40%</a:t>
            </a:r>
            <a:r>
              <a:rPr lang="zh-CN" altLang="en-US" dirty="0"/>
              <a:t>的样本是对抗性的，剩下</a:t>
            </a:r>
            <a:r>
              <a:rPr lang="en-US" altLang="zh-CN" dirty="0"/>
              <a:t>60%</a:t>
            </a:r>
            <a:r>
              <a:rPr lang="zh-CN" altLang="en-US" dirty="0"/>
              <a:t>是干净的</a:t>
            </a:r>
          </a:p>
        </p:txBody>
      </p:sp>
      <p:sp>
        <p:nvSpPr>
          <p:cNvPr id="1048698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FCE144-D5A4-4C71-9FB6-2A256C7E9935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488371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0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70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我们的模型在几次梯度更新后急剧下降，并在元测试期间稳定在小值（更新较快？</a:t>
            </a:r>
            <a:endParaRPr lang="zh-CN" altLang="en-US" dirty="0"/>
          </a:p>
        </p:txBody>
      </p:sp>
      <p:sp>
        <p:nvSpPr>
          <p:cNvPr id="104870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FCE144-D5A4-4C71-9FB6-2A256C7E9935}" type="slidenum">
              <a:rPr lang="zh-CN" altLang="en-US" smtClean="0"/>
              <a:t>22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0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70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我们的模型在几次梯度更新后急剧下降，并在元测试期间稳定在小值（更新较快？</a:t>
            </a:r>
            <a:endParaRPr lang="zh-CN" altLang="en-US" dirty="0"/>
          </a:p>
        </p:txBody>
      </p:sp>
      <p:sp>
        <p:nvSpPr>
          <p:cNvPr id="104870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FCE144-D5A4-4C71-9FB6-2A256C7E9935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408181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5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06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两种方法：支持集</a:t>
            </a:r>
            <a:r>
              <a:rPr lang="en-US" altLang="zh-CN" dirty="0"/>
              <a:t>S</a:t>
            </a:r>
            <a:r>
              <a:rPr lang="zh-CN" altLang="en-US" dirty="0"/>
              <a:t>，</a:t>
            </a:r>
            <a:r>
              <a:rPr lang="en-US" altLang="zh-CN" dirty="0"/>
              <a:t>query</a:t>
            </a:r>
            <a:r>
              <a:rPr lang="zh-CN" altLang="en-US" dirty="0"/>
              <a:t>集</a:t>
            </a:r>
            <a:r>
              <a:rPr lang="en-US" altLang="zh-CN" dirty="0"/>
              <a:t>Q</a:t>
            </a:r>
          </a:p>
          <a:p>
            <a:endParaRPr lang="en-US" altLang="zh-CN" dirty="0"/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f(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Si;Qi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)g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从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中采样并在目标任务上测试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(S;Q)</a:t>
            </a:r>
            <a:endParaRPr lang="zh-CN" altLang="en-US" dirty="0"/>
          </a:p>
        </p:txBody>
      </p:sp>
      <p:sp>
        <p:nvSpPr>
          <p:cNvPr id="1048607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FCE144-D5A4-4C71-9FB6-2A256C7E9935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0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11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两种方法：支持集</a:t>
            </a:r>
            <a:r>
              <a:rPr lang="en-US" altLang="zh-CN" dirty="0"/>
              <a:t>S</a:t>
            </a:r>
            <a:r>
              <a:rPr lang="zh-CN" altLang="en-US" dirty="0"/>
              <a:t>，</a:t>
            </a:r>
            <a:r>
              <a:rPr lang="en-US" altLang="zh-CN" dirty="0"/>
              <a:t>query</a:t>
            </a:r>
            <a:r>
              <a:rPr lang="zh-CN" altLang="en-US" dirty="0"/>
              <a:t>集</a:t>
            </a:r>
            <a:r>
              <a:rPr lang="en-US" altLang="zh-CN" dirty="0"/>
              <a:t>Q</a:t>
            </a:r>
          </a:p>
          <a:p>
            <a:endParaRPr lang="en-US" altLang="zh-CN" dirty="0"/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f(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Si;Qi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)g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从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中采样并在目标任务上测试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(S;Q)</a:t>
            </a:r>
            <a:endParaRPr lang="zh-CN" altLang="en-US" dirty="0"/>
          </a:p>
        </p:txBody>
      </p:sp>
      <p:sp>
        <p:nvSpPr>
          <p:cNvPr id="1048612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FCE144-D5A4-4C71-9FB6-2A256C7E9935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6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17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两个原因：避免过拟合以及训练搞笑</a:t>
            </a:r>
            <a:endParaRPr lang="en-US" altLang="zh-CN" dirty="0"/>
          </a:p>
          <a:p>
            <a:r>
              <a:rPr lang="zh-CN" altLang="en-US" dirty="0"/>
              <a:t>另一个原因就是方便计算梯度，用的是</a:t>
            </a:r>
            <a:r>
              <a:rPr lang="en-US" altLang="zh-CN" dirty="0"/>
              <a:t>adapter</a:t>
            </a:r>
            <a:r>
              <a:rPr lang="zh-CN" altLang="en-US" dirty="0"/>
              <a:t>的梯度。</a:t>
            </a:r>
          </a:p>
        </p:txBody>
      </p:sp>
      <p:sp>
        <p:nvSpPr>
          <p:cNvPr id="1048618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FCE144-D5A4-4C71-9FB6-2A256C7E9935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2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两种方法：支持集</a:t>
            </a:r>
            <a:r>
              <a:rPr lang="en-US" altLang="zh-CN" dirty="0"/>
              <a:t>S</a:t>
            </a:r>
            <a:r>
              <a:rPr lang="zh-CN" altLang="en-US" dirty="0"/>
              <a:t>，</a:t>
            </a:r>
            <a:r>
              <a:rPr lang="en-US" altLang="zh-CN" dirty="0"/>
              <a:t>query</a:t>
            </a:r>
            <a:r>
              <a:rPr lang="zh-CN" altLang="en-US" dirty="0"/>
              <a:t>集</a:t>
            </a:r>
            <a:r>
              <a:rPr lang="en-US" altLang="zh-CN" dirty="0"/>
              <a:t>Q</a:t>
            </a:r>
          </a:p>
          <a:p>
            <a:endParaRPr lang="en-US" altLang="zh-CN" dirty="0"/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f(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Si;Qi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)g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从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中采样并在目标任务上测试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(S;Q)</a:t>
            </a:r>
            <a:endParaRPr lang="zh-CN" altLang="en-US" dirty="0"/>
          </a:p>
        </p:txBody>
      </p:sp>
      <p:sp>
        <p:nvSpPr>
          <p:cNvPr id="104862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FCE144-D5A4-4C71-9FB6-2A256C7E9935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8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29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两种方法：支持集</a:t>
            </a:r>
            <a:r>
              <a:rPr lang="en-US" altLang="zh-CN" dirty="0"/>
              <a:t>S</a:t>
            </a:r>
            <a:r>
              <a:rPr lang="zh-CN" altLang="en-US" dirty="0"/>
              <a:t>，</a:t>
            </a:r>
            <a:r>
              <a:rPr lang="en-US" altLang="zh-CN" dirty="0"/>
              <a:t>query</a:t>
            </a:r>
            <a:r>
              <a:rPr lang="zh-CN" altLang="en-US" dirty="0"/>
              <a:t>集</a:t>
            </a:r>
            <a:r>
              <a:rPr lang="en-US" altLang="zh-CN" dirty="0"/>
              <a:t>Q</a:t>
            </a:r>
          </a:p>
          <a:p>
            <a:endParaRPr lang="en-US" altLang="zh-CN" dirty="0"/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f(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Si;Qi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)g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从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中采样并在目标任务上测试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(S;Q)</a:t>
            </a:r>
            <a:endParaRPr lang="zh-CN" altLang="en-US" dirty="0"/>
          </a:p>
        </p:txBody>
      </p:sp>
      <p:sp>
        <p:nvSpPr>
          <p:cNvPr id="1048630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FCE144-D5A4-4C71-9FB6-2A256C7E9935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4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45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两种方法：支持集</a:t>
            </a:r>
            <a:r>
              <a:rPr lang="en-US" altLang="zh-CN" dirty="0"/>
              <a:t>S</a:t>
            </a:r>
            <a:r>
              <a:rPr lang="zh-CN" altLang="en-US" dirty="0"/>
              <a:t>，</a:t>
            </a:r>
            <a:r>
              <a:rPr lang="en-US" altLang="zh-CN" dirty="0"/>
              <a:t>query</a:t>
            </a:r>
            <a:r>
              <a:rPr lang="zh-CN" altLang="en-US" dirty="0"/>
              <a:t>集</a:t>
            </a:r>
            <a:r>
              <a:rPr lang="en-US" altLang="zh-CN" dirty="0"/>
              <a:t>Q</a:t>
            </a:r>
          </a:p>
          <a:p>
            <a:endParaRPr lang="en-US" altLang="zh-CN" dirty="0"/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f(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Si;Qi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)g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从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中采样并在目标任务上测试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(S;Q)</a:t>
            </a:r>
            <a:endParaRPr lang="zh-CN" altLang="en-US" dirty="0"/>
          </a:p>
        </p:txBody>
      </p:sp>
      <p:sp>
        <p:nvSpPr>
          <p:cNvPr id="1048646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FCE144-D5A4-4C71-9FB6-2A256C7E9935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2" name="Holder 2"/>
          <p:cNvSpPr>
            <a:spLocks noGrp="1"/>
          </p:cNvSpPr>
          <p:nvPr>
            <p:ph type="title"/>
          </p:nvPr>
        </p:nvSpPr>
        <p:spPr>
          <a:xfrm>
            <a:off x="8219931" y="-26811"/>
            <a:ext cx="6650134" cy="1169035"/>
          </a:xfrm>
        </p:spPr>
        <p:txBody>
          <a:bodyPr lIns="0" tIns="0" rIns="0" bIns="0"/>
          <a:lstStyle>
            <a:lvl1pPr>
              <a:defRPr sz="7500" b="0" i="0">
                <a:solidFill>
                  <a:srgbClr val="24242E"/>
                </a:solidFill>
                <a:latin typeface="Gill Sans MT"/>
                <a:cs typeface="Gill Sans MT"/>
              </a:defRPr>
            </a:lvl1pPr>
          </a:lstStyle>
          <a:p>
            <a:endParaRPr dirty="0"/>
          </a:p>
        </p:txBody>
      </p:sp>
      <p:sp>
        <p:nvSpPr>
          <p:cNvPr id="104858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 dirty="0"/>
          </a:p>
        </p:txBody>
      </p:sp>
      <p:sp>
        <p:nvSpPr>
          <p:cNvPr id="104858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104858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3/25/2022</a:t>
            </a:fld>
            <a:endParaRPr lang="en-US"/>
          </a:p>
        </p:txBody>
      </p:sp>
      <p:sp>
        <p:nvSpPr>
          <p:cNvPr id="104858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2300" b="0" i="0">
                <a:solidFill>
                  <a:srgbClr val="0433FF"/>
                </a:solidFill>
                <a:latin typeface="Gill Sans MT"/>
                <a:cs typeface="Gill Sans MT"/>
              </a:defRPr>
            </a:lvl1pPr>
          </a:lstStyle>
          <a:p>
            <a:pPr marL="38100">
              <a:lnSpc>
                <a:spcPts val="268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19" name="标题 1"/>
          <p:cNvSpPr>
            <a:spLocks noGrp="1"/>
          </p:cNvSpPr>
          <p:nvPr>
            <p:ph type="title"/>
          </p:nvPr>
        </p:nvSpPr>
        <p:spPr>
          <a:xfrm>
            <a:off x="1382713" y="601663"/>
            <a:ext cx="17338675" cy="2185987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1048820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28C4D-91F9-488C-85A3-8B8806C416B2}" type="datetimeFigureOut">
              <a:rPr lang="zh-CN" altLang="en-US" smtClean="0"/>
              <a:t>2022/3/25</a:t>
            </a:fld>
            <a:endParaRPr lang="zh-CN" altLang="en-US"/>
          </a:p>
        </p:txBody>
      </p:sp>
      <p:sp>
        <p:nvSpPr>
          <p:cNvPr id="1048821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822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D220C-78D0-4980-B12A-D8979685A82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03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28C4D-91F9-488C-85A3-8B8806C416B2}" type="datetimeFigureOut">
              <a:rPr lang="zh-CN" altLang="en-US" smtClean="0"/>
              <a:t>2022/3/25</a:t>
            </a:fld>
            <a:endParaRPr lang="zh-CN" altLang="en-US"/>
          </a:p>
        </p:txBody>
      </p:sp>
      <p:sp>
        <p:nvSpPr>
          <p:cNvPr id="1048804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805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D220C-78D0-4980-B12A-D8979685A82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97" name="标题 1"/>
          <p:cNvSpPr>
            <a:spLocks noGrp="1"/>
          </p:cNvSpPr>
          <p:nvPr>
            <p:ph type="title"/>
          </p:nvPr>
        </p:nvSpPr>
        <p:spPr>
          <a:xfrm>
            <a:off x="1384300" y="754063"/>
            <a:ext cx="6484938" cy="2638425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048798" name="内容占位符 2"/>
          <p:cNvSpPr>
            <a:spLocks noGrp="1"/>
          </p:cNvSpPr>
          <p:nvPr>
            <p:ph idx="1"/>
          </p:nvPr>
        </p:nvSpPr>
        <p:spPr>
          <a:xfrm>
            <a:off x="8547100" y="1628775"/>
            <a:ext cx="10177463" cy="80359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48799" name="文本占位符 3"/>
          <p:cNvSpPr>
            <a:spLocks noGrp="1"/>
          </p:cNvSpPr>
          <p:nvPr>
            <p:ph type="body" sz="half" idx="2"/>
          </p:nvPr>
        </p:nvSpPr>
        <p:spPr>
          <a:xfrm>
            <a:off x="1384300" y="3392488"/>
            <a:ext cx="6484938" cy="6286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1048800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28C4D-91F9-488C-85A3-8B8806C416B2}" type="datetimeFigureOut">
              <a:rPr lang="zh-CN" altLang="en-US" smtClean="0"/>
              <a:t>2022/3/25</a:t>
            </a:fld>
            <a:endParaRPr lang="zh-CN" altLang="en-US"/>
          </a:p>
        </p:txBody>
      </p:sp>
      <p:sp>
        <p:nvSpPr>
          <p:cNvPr id="1048801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802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D220C-78D0-4980-B12A-D8979685A82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91" name="标题 1"/>
          <p:cNvSpPr>
            <a:spLocks noGrp="1"/>
          </p:cNvSpPr>
          <p:nvPr>
            <p:ph type="title"/>
          </p:nvPr>
        </p:nvSpPr>
        <p:spPr>
          <a:xfrm>
            <a:off x="1384300" y="754063"/>
            <a:ext cx="6484938" cy="2638425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048792" name="图片占位符 2"/>
          <p:cNvSpPr>
            <a:spLocks noGrp="1"/>
          </p:cNvSpPr>
          <p:nvPr>
            <p:ph type="pic" idx="1"/>
          </p:nvPr>
        </p:nvSpPr>
        <p:spPr>
          <a:xfrm>
            <a:off x="8547100" y="1628775"/>
            <a:ext cx="10177463" cy="80359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1048793" name="文本占位符 3"/>
          <p:cNvSpPr>
            <a:spLocks noGrp="1"/>
          </p:cNvSpPr>
          <p:nvPr>
            <p:ph type="body" sz="half" idx="2"/>
          </p:nvPr>
        </p:nvSpPr>
        <p:spPr>
          <a:xfrm>
            <a:off x="1384300" y="3392488"/>
            <a:ext cx="6484938" cy="6286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1048794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28C4D-91F9-488C-85A3-8B8806C416B2}" type="datetimeFigureOut">
              <a:rPr lang="zh-CN" altLang="en-US" smtClean="0"/>
              <a:t>2022/3/25</a:t>
            </a:fld>
            <a:endParaRPr lang="zh-CN" altLang="en-US"/>
          </a:p>
        </p:txBody>
      </p:sp>
      <p:sp>
        <p:nvSpPr>
          <p:cNvPr id="1048795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796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D220C-78D0-4980-B12A-D8979685A82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23" name="标题 1"/>
          <p:cNvSpPr>
            <a:spLocks noGrp="1"/>
          </p:cNvSpPr>
          <p:nvPr>
            <p:ph type="title"/>
          </p:nvPr>
        </p:nvSpPr>
        <p:spPr>
          <a:xfrm>
            <a:off x="1382713" y="601663"/>
            <a:ext cx="17338675" cy="2185987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1048824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382713" y="3009900"/>
            <a:ext cx="17338675" cy="717708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4882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28C4D-91F9-488C-85A3-8B8806C416B2}" type="datetimeFigureOut">
              <a:rPr lang="zh-CN" altLang="en-US" smtClean="0"/>
              <a:t>2022/3/25</a:t>
            </a:fld>
            <a:endParaRPr lang="zh-CN" altLang="en-US"/>
          </a:p>
        </p:txBody>
      </p:sp>
      <p:sp>
        <p:nvSpPr>
          <p:cNvPr id="104882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82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D220C-78D0-4980-B12A-D8979685A82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14" name="竖排标题 1"/>
          <p:cNvSpPr>
            <a:spLocks noGrp="1"/>
          </p:cNvSpPr>
          <p:nvPr>
            <p:ph type="title" orient="vert"/>
          </p:nvPr>
        </p:nvSpPr>
        <p:spPr>
          <a:xfrm>
            <a:off x="14387513" y="601663"/>
            <a:ext cx="4333875" cy="95853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1048815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382713" y="601663"/>
            <a:ext cx="12852400" cy="95853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48816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28C4D-91F9-488C-85A3-8B8806C416B2}" type="datetimeFigureOut">
              <a:rPr lang="zh-CN" altLang="en-US" smtClean="0"/>
              <a:t>2022/3/25</a:t>
            </a:fld>
            <a:endParaRPr lang="zh-CN" altLang="en-US"/>
          </a:p>
        </p:txBody>
      </p:sp>
      <p:sp>
        <p:nvSpPr>
          <p:cNvPr id="1048817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818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D220C-78D0-4980-B12A-D8979685A82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39" name="标题 1"/>
          <p:cNvSpPr>
            <a:spLocks noGrp="1"/>
          </p:cNvSpPr>
          <p:nvPr>
            <p:ph type="title"/>
          </p:nvPr>
        </p:nvSpPr>
        <p:spPr>
          <a:xfrm>
            <a:off x="1382713" y="601663"/>
            <a:ext cx="17338675" cy="2185987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1048840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28C4D-91F9-488C-85A3-8B8806C416B2}" type="datetimeFigureOut">
              <a:rPr lang="zh-CN" altLang="en-US" smtClean="0"/>
              <a:t>2022/3/25</a:t>
            </a:fld>
            <a:endParaRPr lang="zh-CN" altLang="en-US"/>
          </a:p>
        </p:txBody>
      </p:sp>
      <p:sp>
        <p:nvSpPr>
          <p:cNvPr id="1048841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842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D220C-78D0-4980-B12A-D8979685A82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0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500" b="0" i="0">
                <a:solidFill>
                  <a:srgbClr val="24242E"/>
                </a:solidFill>
                <a:latin typeface="Gill Sans MT"/>
                <a:cs typeface="Gill Sans MT"/>
              </a:defRPr>
            </a:lvl1pPr>
          </a:lstStyle>
          <a:p>
            <a:endParaRPr/>
          </a:p>
        </p:txBody>
      </p:sp>
      <p:sp>
        <p:nvSpPr>
          <p:cNvPr id="1048591" name="Holder 3"/>
          <p:cNvSpPr>
            <a:spLocks noGrp="1"/>
          </p:cNvSpPr>
          <p:nvPr>
            <p:ph sz="half" idx="2"/>
          </p:nvPr>
        </p:nvSpPr>
        <p:spPr>
          <a:xfrm>
            <a:off x="1005205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endParaRPr/>
          </a:p>
        </p:txBody>
      </p:sp>
      <p:sp>
        <p:nvSpPr>
          <p:cNvPr id="1048592" name="Holder 4"/>
          <p:cNvSpPr>
            <a:spLocks noGrp="1"/>
          </p:cNvSpPr>
          <p:nvPr>
            <p:ph sz="half" idx="3"/>
          </p:nvPr>
        </p:nvSpPr>
        <p:spPr>
          <a:xfrm>
            <a:off x="10353611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endParaRPr/>
          </a:p>
        </p:txBody>
      </p:sp>
      <p:sp>
        <p:nvSpPr>
          <p:cNvPr id="1048593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1048594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3/25/2022</a:t>
            </a:fld>
            <a:endParaRPr lang="en-US"/>
          </a:p>
        </p:txBody>
      </p:sp>
      <p:sp>
        <p:nvSpPr>
          <p:cNvPr id="1048595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2300" b="0" i="0">
                <a:solidFill>
                  <a:srgbClr val="0433FF"/>
                </a:solidFill>
                <a:latin typeface="Gill Sans MT"/>
                <a:cs typeface="Gill Sans MT"/>
              </a:defRPr>
            </a:lvl1pPr>
          </a:lstStyle>
          <a:p>
            <a:pPr marL="38100">
              <a:lnSpc>
                <a:spcPts val="268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43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500" b="0" i="0">
                <a:solidFill>
                  <a:srgbClr val="24242E"/>
                </a:solidFill>
                <a:latin typeface="Gill Sans MT"/>
                <a:cs typeface="Gill Sans MT"/>
              </a:defRPr>
            </a:lvl1pPr>
          </a:lstStyle>
          <a:p>
            <a:endParaRPr/>
          </a:p>
        </p:txBody>
      </p:sp>
      <p:sp>
        <p:nvSpPr>
          <p:cNvPr id="1048844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1048845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3/25/2022</a:t>
            </a:fld>
            <a:endParaRPr lang="en-US"/>
          </a:p>
        </p:txBody>
      </p:sp>
      <p:sp>
        <p:nvSpPr>
          <p:cNvPr id="1048846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2300" b="0" i="0">
                <a:solidFill>
                  <a:srgbClr val="0433FF"/>
                </a:solidFill>
                <a:latin typeface="Gill Sans MT"/>
                <a:cs typeface="Gill Sans MT"/>
              </a:defRPr>
            </a:lvl1pPr>
          </a:lstStyle>
          <a:p>
            <a:pPr marL="38100">
              <a:lnSpc>
                <a:spcPts val="268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47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1048848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3/25/2022</a:t>
            </a:fld>
            <a:endParaRPr lang="en-US"/>
          </a:p>
        </p:txBody>
      </p:sp>
      <p:sp>
        <p:nvSpPr>
          <p:cNvPr id="1048849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2300" b="0" i="0">
                <a:solidFill>
                  <a:srgbClr val="0433FF"/>
                </a:solidFill>
                <a:latin typeface="Gill Sans MT"/>
                <a:cs typeface="Gill Sans MT"/>
              </a:defRPr>
            </a:lvl1pPr>
          </a:lstStyle>
          <a:p>
            <a:pPr marL="38100">
              <a:lnSpc>
                <a:spcPts val="268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50" name="标题 1"/>
          <p:cNvSpPr>
            <a:spLocks noGrp="1"/>
          </p:cNvSpPr>
          <p:nvPr>
            <p:ph type="ctrTitle"/>
          </p:nvPr>
        </p:nvSpPr>
        <p:spPr>
          <a:xfrm>
            <a:off x="2513013" y="1851025"/>
            <a:ext cx="15078075" cy="39370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048851" name="副标题 2"/>
          <p:cNvSpPr>
            <a:spLocks noGrp="1"/>
          </p:cNvSpPr>
          <p:nvPr>
            <p:ph type="subTitle" idx="1"/>
          </p:nvPr>
        </p:nvSpPr>
        <p:spPr>
          <a:xfrm>
            <a:off x="2513013" y="5940425"/>
            <a:ext cx="15078075" cy="27305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104885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28C4D-91F9-488C-85A3-8B8806C416B2}" type="datetimeFigureOut">
              <a:rPr lang="zh-CN" altLang="en-US" smtClean="0"/>
              <a:t>2022/3/25</a:t>
            </a:fld>
            <a:endParaRPr lang="zh-CN" altLang="en-US"/>
          </a:p>
        </p:txBody>
      </p:sp>
      <p:sp>
        <p:nvSpPr>
          <p:cNvPr id="104885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85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D220C-78D0-4980-B12A-D8979685A82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86" name="标题 1"/>
          <p:cNvSpPr>
            <a:spLocks noGrp="1"/>
          </p:cNvSpPr>
          <p:nvPr>
            <p:ph type="title"/>
          </p:nvPr>
        </p:nvSpPr>
        <p:spPr>
          <a:xfrm>
            <a:off x="1382713" y="601663"/>
            <a:ext cx="17338675" cy="2185987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1048787" name="内容占位符 2"/>
          <p:cNvSpPr>
            <a:spLocks noGrp="1"/>
          </p:cNvSpPr>
          <p:nvPr>
            <p:ph idx="1"/>
          </p:nvPr>
        </p:nvSpPr>
        <p:spPr>
          <a:xfrm>
            <a:off x="1382713" y="3009900"/>
            <a:ext cx="17338675" cy="71770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48788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28C4D-91F9-488C-85A3-8B8806C416B2}" type="datetimeFigureOut">
              <a:rPr lang="zh-CN" altLang="en-US" smtClean="0"/>
              <a:t>2022/3/25</a:t>
            </a:fld>
            <a:endParaRPr lang="zh-CN" altLang="en-US"/>
          </a:p>
        </p:txBody>
      </p:sp>
      <p:sp>
        <p:nvSpPr>
          <p:cNvPr id="1048789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790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D220C-78D0-4980-B12A-D8979685A82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28" name="标题 1"/>
          <p:cNvSpPr>
            <a:spLocks noGrp="1"/>
          </p:cNvSpPr>
          <p:nvPr>
            <p:ph type="title"/>
          </p:nvPr>
        </p:nvSpPr>
        <p:spPr>
          <a:xfrm>
            <a:off x="1371600" y="2819400"/>
            <a:ext cx="17340263" cy="4703763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048829" name="文本占位符 2"/>
          <p:cNvSpPr>
            <a:spLocks noGrp="1"/>
          </p:cNvSpPr>
          <p:nvPr>
            <p:ph type="body" idx="1"/>
          </p:nvPr>
        </p:nvSpPr>
        <p:spPr>
          <a:xfrm>
            <a:off x="1371600" y="7567613"/>
            <a:ext cx="17340263" cy="24749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1048830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28C4D-91F9-488C-85A3-8B8806C416B2}" type="datetimeFigureOut">
              <a:rPr lang="zh-CN" altLang="en-US" smtClean="0"/>
              <a:t>2022/3/25</a:t>
            </a:fld>
            <a:endParaRPr lang="zh-CN" altLang="en-US"/>
          </a:p>
        </p:txBody>
      </p:sp>
      <p:sp>
        <p:nvSpPr>
          <p:cNvPr id="1048831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832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D220C-78D0-4980-B12A-D8979685A82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33" name="标题 1"/>
          <p:cNvSpPr>
            <a:spLocks noGrp="1"/>
          </p:cNvSpPr>
          <p:nvPr>
            <p:ph type="title"/>
          </p:nvPr>
        </p:nvSpPr>
        <p:spPr>
          <a:xfrm>
            <a:off x="1382713" y="601663"/>
            <a:ext cx="17338675" cy="2185987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1048834" name="内容占位符 2"/>
          <p:cNvSpPr>
            <a:spLocks noGrp="1"/>
          </p:cNvSpPr>
          <p:nvPr>
            <p:ph sz="half" idx="1"/>
          </p:nvPr>
        </p:nvSpPr>
        <p:spPr>
          <a:xfrm>
            <a:off x="1382713" y="3009900"/>
            <a:ext cx="8593137" cy="71770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48835" name="内容占位符 3"/>
          <p:cNvSpPr>
            <a:spLocks noGrp="1"/>
          </p:cNvSpPr>
          <p:nvPr>
            <p:ph sz="half" idx="2"/>
          </p:nvPr>
        </p:nvSpPr>
        <p:spPr>
          <a:xfrm>
            <a:off x="10128250" y="3009900"/>
            <a:ext cx="8593138" cy="71770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48836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28C4D-91F9-488C-85A3-8B8806C416B2}" type="datetimeFigureOut">
              <a:rPr lang="zh-CN" altLang="en-US" smtClean="0"/>
              <a:t>2022/3/25</a:t>
            </a:fld>
            <a:endParaRPr lang="zh-CN" altLang="en-US"/>
          </a:p>
        </p:txBody>
      </p:sp>
      <p:sp>
        <p:nvSpPr>
          <p:cNvPr id="1048837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838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D220C-78D0-4980-B12A-D8979685A82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06" name="标题 1"/>
          <p:cNvSpPr>
            <a:spLocks noGrp="1"/>
          </p:cNvSpPr>
          <p:nvPr>
            <p:ph type="title"/>
          </p:nvPr>
        </p:nvSpPr>
        <p:spPr>
          <a:xfrm>
            <a:off x="1384300" y="601663"/>
            <a:ext cx="17340263" cy="2185987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1048807" name="文本占位符 2"/>
          <p:cNvSpPr>
            <a:spLocks noGrp="1"/>
          </p:cNvSpPr>
          <p:nvPr>
            <p:ph type="body" idx="1"/>
          </p:nvPr>
        </p:nvSpPr>
        <p:spPr>
          <a:xfrm>
            <a:off x="1384300" y="2771775"/>
            <a:ext cx="8505825" cy="135890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1048808" name="内容占位符 3"/>
          <p:cNvSpPr>
            <a:spLocks noGrp="1"/>
          </p:cNvSpPr>
          <p:nvPr>
            <p:ph sz="half" idx="2"/>
          </p:nvPr>
        </p:nvSpPr>
        <p:spPr>
          <a:xfrm>
            <a:off x="1384300" y="4130675"/>
            <a:ext cx="8505825" cy="60769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48809" name="文本占位符 4"/>
          <p:cNvSpPr>
            <a:spLocks noGrp="1"/>
          </p:cNvSpPr>
          <p:nvPr>
            <p:ph type="body" sz="quarter" idx="3"/>
          </p:nvPr>
        </p:nvSpPr>
        <p:spPr>
          <a:xfrm>
            <a:off x="10177463" y="2771775"/>
            <a:ext cx="8547100" cy="135890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1048810" name="内容占位符 5"/>
          <p:cNvSpPr>
            <a:spLocks noGrp="1"/>
          </p:cNvSpPr>
          <p:nvPr>
            <p:ph sz="quarter" idx="4"/>
          </p:nvPr>
        </p:nvSpPr>
        <p:spPr>
          <a:xfrm>
            <a:off x="10177463" y="4130675"/>
            <a:ext cx="8547100" cy="60769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48811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28C4D-91F9-488C-85A3-8B8806C416B2}" type="datetimeFigureOut">
              <a:rPr lang="zh-CN" altLang="en-US" smtClean="0"/>
              <a:t>2022/3/25</a:t>
            </a:fld>
            <a:endParaRPr lang="zh-CN" altLang="en-US"/>
          </a:p>
        </p:txBody>
      </p:sp>
      <p:sp>
        <p:nvSpPr>
          <p:cNvPr id="1048812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813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D220C-78D0-4980-B12A-D8979685A82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15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6" name="bg object 16"/>
          <p:cNvSpPr/>
          <p:nvPr/>
        </p:nvSpPr>
        <p:spPr>
          <a:xfrm>
            <a:off x="0" y="0"/>
            <a:ext cx="20104100" cy="1502410"/>
          </a:xfrm>
          <a:custGeom>
            <a:avLst/>
            <a:gdLst/>
            <a:ahLst/>
            <a:cxnLst/>
            <a:rect l="l" t="t" r="r" b="b"/>
            <a:pathLst>
              <a:path w="20104100" h="1502410">
                <a:moveTo>
                  <a:pt x="0" y="0"/>
                </a:moveTo>
                <a:lnTo>
                  <a:pt x="0" y="1501917"/>
                </a:lnTo>
                <a:lnTo>
                  <a:pt x="20104099" y="1501917"/>
                </a:lnTo>
                <a:lnTo>
                  <a:pt x="20104099" y="0"/>
                </a:lnTo>
                <a:lnTo>
                  <a:pt x="0" y="0"/>
                </a:lnTo>
                <a:close/>
              </a:path>
            </a:pathLst>
          </a:custGeom>
          <a:solidFill>
            <a:srgbClr val="D4D4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8577" name="Holder 2"/>
          <p:cNvSpPr>
            <a:spLocks noGrp="1"/>
          </p:cNvSpPr>
          <p:nvPr>
            <p:ph type="title"/>
          </p:nvPr>
        </p:nvSpPr>
        <p:spPr>
          <a:xfrm>
            <a:off x="8219931" y="-26811"/>
            <a:ext cx="3664237" cy="11690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500" b="0" i="0">
                <a:solidFill>
                  <a:srgbClr val="24242E"/>
                </a:solidFill>
                <a:latin typeface="Gill Sans MT"/>
                <a:cs typeface="Gill Sans MT"/>
              </a:defRPr>
            </a:lvl1pPr>
          </a:lstStyle>
          <a:p>
            <a:endParaRPr/>
          </a:p>
        </p:txBody>
      </p:sp>
      <p:sp>
        <p:nvSpPr>
          <p:cNvPr id="1048578" name="Holder 3"/>
          <p:cNvSpPr>
            <a:spLocks noGrp="1"/>
          </p:cNvSpPr>
          <p:nvPr>
            <p:ph type="body" idx="1"/>
          </p:nvPr>
        </p:nvSpPr>
        <p:spPr>
          <a:xfrm>
            <a:off x="5258705" y="3442622"/>
            <a:ext cx="9611360" cy="8309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 lang="en-US" altLang="zh-CN" dirty="0"/>
          </a:p>
          <a:p>
            <a:endParaRPr lang="en-US" altLang="zh-CN" dirty="0"/>
          </a:p>
          <a:p>
            <a:endParaRPr dirty="0"/>
          </a:p>
        </p:txBody>
      </p:sp>
      <p:sp>
        <p:nvSpPr>
          <p:cNvPr id="1048579" name="Holder 4"/>
          <p:cNvSpPr>
            <a:spLocks noGrp="1"/>
          </p:cNvSpPr>
          <p:nvPr>
            <p:ph type="ftr" sz="quarter" idx="5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1048580" name="Holder 5"/>
          <p:cNvSpPr>
            <a:spLocks noGrp="1"/>
          </p:cNvSpPr>
          <p:nvPr>
            <p:ph type="dt" sz="half" idx="6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3/25/2022</a:t>
            </a:fld>
            <a:endParaRPr lang="en-US"/>
          </a:p>
        </p:txBody>
      </p:sp>
      <p:sp>
        <p:nvSpPr>
          <p:cNvPr id="1048581" name="Holder 6"/>
          <p:cNvSpPr>
            <a:spLocks noGrp="1"/>
          </p:cNvSpPr>
          <p:nvPr>
            <p:ph type="sldNum" sz="quarter" idx="7"/>
          </p:nvPr>
        </p:nvSpPr>
        <p:spPr>
          <a:xfrm>
            <a:off x="17089818" y="10753006"/>
            <a:ext cx="369569" cy="3625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300" b="0" i="0">
                <a:solidFill>
                  <a:srgbClr val="0433FF"/>
                </a:solidFill>
                <a:latin typeface="Gill Sans MT"/>
                <a:cs typeface="Gill Sans MT"/>
              </a:defRPr>
            </a:lvl1pPr>
          </a:lstStyle>
          <a:p>
            <a:pPr marL="38100">
              <a:lnSpc>
                <a:spcPts val="268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285750" indent="-285750">
        <a:buClr>
          <a:srgbClr val="0000FF"/>
        </a:buClr>
        <a:buSzPct val="150000"/>
        <a:buFont typeface="Arial" panose="020B0604020202020204" pitchFamily="34" charset="0"/>
        <a:buChar char="•"/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82" name="日期占位符 3"/>
          <p:cNvSpPr>
            <a:spLocks noGrp="1"/>
          </p:cNvSpPr>
          <p:nvPr>
            <p:ph type="dt" sz="half" idx="2"/>
          </p:nvPr>
        </p:nvSpPr>
        <p:spPr>
          <a:xfrm>
            <a:off x="1382713" y="10482263"/>
            <a:ext cx="4522787" cy="6016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328C4D-91F9-488C-85A3-8B8806C416B2}" type="datetimeFigureOut">
              <a:rPr lang="zh-CN" altLang="en-US" smtClean="0"/>
              <a:t>2022/3/25</a:t>
            </a:fld>
            <a:endParaRPr lang="zh-CN" altLang="en-US"/>
          </a:p>
        </p:txBody>
      </p:sp>
      <p:sp>
        <p:nvSpPr>
          <p:cNvPr id="1048783" name="页脚占位符 4"/>
          <p:cNvSpPr>
            <a:spLocks noGrp="1"/>
          </p:cNvSpPr>
          <p:nvPr>
            <p:ph type="ftr" sz="quarter" idx="3"/>
          </p:nvPr>
        </p:nvSpPr>
        <p:spPr>
          <a:xfrm>
            <a:off x="6659563" y="10482263"/>
            <a:ext cx="6784975" cy="6016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1048784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4198600" y="10482263"/>
            <a:ext cx="4522788" cy="6016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AD220C-78D0-4980-B12A-D8979685A82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048785" name="矩形 6"/>
          <p:cNvSpPr/>
          <p:nvPr userDrawn="1"/>
        </p:nvSpPr>
        <p:spPr>
          <a:xfrm>
            <a:off x="3422650" y="2759075"/>
            <a:ext cx="12801600" cy="4876800"/>
          </a:xfrm>
          <a:prstGeom prst="rect">
            <a:avLst/>
          </a:prstGeom>
          <a:solidFill>
            <a:srgbClr val="D4D4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57" r:id="rId3"/>
    <p:sldLayoutId id="2147483658" r:id="rId4"/>
    <p:sldLayoutId id="2147483659" r:id="rId5"/>
    <p:sldLayoutId id="2147483660" r:id="rId6"/>
    <p:sldLayoutId id="2147483661" r:id="rId7"/>
    <p:sldLayoutId id="2147483662" r:id="rId8"/>
    <p:sldLayoutId id="2147483663" r:id="rId9"/>
    <p:sldLayoutId id="2147483664" r:id="rId10"/>
    <p:sldLayoutId id="214748366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7" name="矩形 5"/>
          <p:cNvSpPr/>
          <p:nvPr/>
        </p:nvSpPr>
        <p:spPr>
          <a:xfrm>
            <a:off x="2355850" y="2606675"/>
            <a:ext cx="15392400" cy="3429000"/>
          </a:xfrm>
          <a:prstGeom prst="rect">
            <a:avLst/>
          </a:prstGeom>
          <a:solidFill>
            <a:srgbClr val="D4D4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5400" dirty="0">
                <a:solidFill>
                  <a:schemeClr val="tx1"/>
                </a:solidFill>
                <a:latin typeface="Gill Sans MT" panose="020B0502020104020203" pitchFamily="34" charset="0"/>
              </a:rPr>
              <a:t>Grad2Task: Improved Few-shot Text Classification</a:t>
            </a:r>
          </a:p>
          <a:p>
            <a:pPr algn="ctr"/>
            <a:r>
              <a:rPr lang="en-US" altLang="zh-CN" sz="5400" dirty="0">
                <a:solidFill>
                  <a:schemeClr val="tx1"/>
                </a:solidFill>
                <a:latin typeface="Gill Sans MT" panose="020B0502020104020203" pitchFamily="34" charset="0"/>
              </a:rPr>
              <a:t>Using Gradients for Task Representation</a:t>
            </a:r>
          </a:p>
        </p:txBody>
      </p:sp>
      <p:sp>
        <p:nvSpPr>
          <p:cNvPr id="1048588" name="object 4"/>
          <p:cNvSpPr txBox="1"/>
          <p:nvPr/>
        </p:nvSpPr>
        <p:spPr>
          <a:xfrm>
            <a:off x="17163115" y="10753006"/>
            <a:ext cx="585135" cy="3462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680"/>
              </a:lnSpc>
            </a:pPr>
            <a:fld id="{81D60167-4931-47E6-BA6A-407CBD079E47}" type="slidenum">
              <a:rPr sz="2300" dirty="0">
                <a:solidFill>
                  <a:srgbClr val="0433FF"/>
                </a:solidFill>
                <a:latin typeface="Gill Sans MT"/>
                <a:cs typeface="Gill Sans MT"/>
              </a:rPr>
              <a:t>1</a:t>
            </a:fld>
            <a:endParaRPr sz="2300" dirty="0">
              <a:latin typeface="Gill Sans MT"/>
              <a:cs typeface="Gill Sans MT"/>
            </a:endParaRPr>
          </a:p>
        </p:txBody>
      </p:sp>
      <p:sp>
        <p:nvSpPr>
          <p:cNvPr id="1048589" name="矩形 6"/>
          <p:cNvSpPr/>
          <p:nvPr/>
        </p:nvSpPr>
        <p:spPr>
          <a:xfrm>
            <a:off x="0" y="0"/>
            <a:ext cx="20104100" cy="15060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097152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0650" y="6120674"/>
            <a:ext cx="15942817" cy="203128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7" name="标题 1"/>
          <p:cNvSpPr>
            <a:spLocks noGrp="1"/>
          </p:cNvSpPr>
          <p:nvPr>
            <p:ph type="title"/>
          </p:nvPr>
        </p:nvSpPr>
        <p:spPr>
          <a:xfrm>
            <a:off x="7371521" y="36576"/>
            <a:ext cx="5373760" cy="1154162"/>
          </a:xfrm>
        </p:spPr>
        <p:txBody>
          <a:bodyPr/>
          <a:lstStyle/>
          <a:p>
            <a:r>
              <a:rPr lang="en-US" altLang="zh-CN" dirty="0"/>
              <a:t>Overview  </a:t>
            </a:r>
            <a:endParaRPr lang="zh-CN" altLang="en-US" dirty="0"/>
          </a:p>
        </p:txBody>
      </p:sp>
      <p:sp>
        <p:nvSpPr>
          <p:cNvPr id="1048648" name="object 4"/>
          <p:cNvSpPr txBox="1"/>
          <p:nvPr/>
        </p:nvSpPr>
        <p:spPr>
          <a:xfrm>
            <a:off x="17163115" y="10753006"/>
            <a:ext cx="585135" cy="3462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680"/>
              </a:lnSpc>
            </a:pPr>
            <a:fld id="{81D60167-4931-47E6-BA6A-407CBD079E47}" type="slidenum">
              <a:rPr sz="2300" dirty="0">
                <a:solidFill>
                  <a:srgbClr val="0433FF"/>
                </a:solidFill>
                <a:latin typeface="Gill Sans MT"/>
                <a:cs typeface="Gill Sans MT"/>
              </a:rPr>
              <a:t>10</a:t>
            </a:fld>
            <a:endParaRPr sz="2300" dirty="0">
              <a:latin typeface="Gill Sans MT"/>
              <a:cs typeface="Gill Sans MT"/>
            </a:endParaRPr>
          </a:p>
        </p:txBody>
      </p:sp>
      <p:sp>
        <p:nvSpPr>
          <p:cNvPr id="1048649" name="文本框 6"/>
          <p:cNvSpPr txBox="1"/>
          <p:nvPr/>
        </p:nvSpPr>
        <p:spPr>
          <a:xfrm>
            <a:off x="733378" y="1997075"/>
            <a:ext cx="18615072" cy="30199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lnSpc>
                <a:spcPct val="150000"/>
              </a:lnSpc>
              <a:buClr>
                <a:srgbClr val="0000FF"/>
              </a:buClr>
              <a:buFont typeface="Wingdings" panose="05000000000000000000" pitchFamily="2" charset="2"/>
              <a:buChar char="l"/>
            </a:pPr>
            <a:r>
              <a:rPr lang="en-US" altLang="zh-CN" sz="4400" dirty="0">
                <a:latin typeface="Gill Sans MT" panose="020B0502020104020203" pitchFamily="34" charset="0"/>
              </a:rPr>
              <a:t>Adaptation networks: a</a:t>
            </a:r>
          </a:p>
          <a:p>
            <a:pPr marL="742950" indent="-742950">
              <a:lnSpc>
                <a:spcPct val="150000"/>
              </a:lnSpc>
              <a:buClr>
                <a:srgbClr val="0000FF"/>
              </a:buClr>
              <a:buFont typeface="Wingdings" panose="05000000000000000000" pitchFamily="2" charset="2"/>
              <a:buChar char="l"/>
            </a:pPr>
            <a:r>
              <a:rPr lang="en-US" altLang="zh-CN" sz="4400" dirty="0">
                <a:latin typeface="Gill Sans MT" panose="020B0502020104020203" pitchFamily="34" charset="0"/>
              </a:rPr>
              <a:t>Input:  task representations + previous adapter output</a:t>
            </a:r>
          </a:p>
          <a:p>
            <a:pPr marL="742950" indent="-742950">
              <a:lnSpc>
                <a:spcPct val="150000"/>
              </a:lnSpc>
              <a:buClr>
                <a:srgbClr val="0000FF"/>
              </a:buClr>
              <a:buFont typeface="Wingdings" panose="05000000000000000000" pitchFamily="2" charset="2"/>
              <a:buChar char="l"/>
            </a:pPr>
            <a:r>
              <a:rPr lang="en-US" altLang="zh-CN" sz="4400" dirty="0">
                <a:latin typeface="Gill Sans MT" panose="020B0502020104020203" pitchFamily="34" charset="0"/>
              </a:rPr>
              <a:t>Output: adaptation parameters for</a:t>
            </a:r>
            <a:r>
              <a:rPr lang="zh-CN" altLang="en-US" sz="4400" dirty="0">
                <a:latin typeface="Gill Sans MT" panose="020B0502020104020203" pitchFamily="34" charset="0"/>
              </a:rPr>
              <a:t> </a:t>
            </a:r>
            <a:r>
              <a:rPr lang="en-US" altLang="zh-CN" sz="4400" dirty="0">
                <a:latin typeface="Gill Sans MT" panose="020B0502020104020203" pitchFamily="34" charset="0"/>
              </a:rPr>
              <a:t>representation(hidden or output)</a:t>
            </a:r>
          </a:p>
        </p:txBody>
      </p:sp>
      <p:pic>
        <p:nvPicPr>
          <p:cNvPr id="2097161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050" y="6578609"/>
            <a:ext cx="15087600" cy="1062145"/>
          </a:xfrm>
          <a:prstGeom prst="rect">
            <a:avLst/>
          </a:prstGeom>
        </p:spPr>
      </p:pic>
      <p:pic>
        <p:nvPicPr>
          <p:cNvPr id="2097162" name="图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6650" y="5326384"/>
            <a:ext cx="9296400" cy="994043"/>
          </a:xfrm>
          <a:prstGeom prst="rect">
            <a:avLst/>
          </a:prstGeom>
        </p:spPr>
      </p:pic>
      <p:pic>
        <p:nvPicPr>
          <p:cNvPr id="2097163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93850" y="7788275"/>
            <a:ext cx="13827671" cy="2422837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3" name="标题 1"/>
          <p:cNvSpPr>
            <a:spLocks noGrp="1"/>
          </p:cNvSpPr>
          <p:nvPr>
            <p:ph type="title"/>
          </p:nvPr>
        </p:nvSpPr>
        <p:spPr>
          <a:xfrm>
            <a:off x="7371521" y="36576"/>
            <a:ext cx="5373760" cy="1154162"/>
          </a:xfrm>
        </p:spPr>
        <p:txBody>
          <a:bodyPr/>
          <a:lstStyle/>
          <a:p>
            <a:r>
              <a:rPr lang="en-US" altLang="zh-CN" dirty="0"/>
              <a:t>Overview  </a:t>
            </a:r>
            <a:endParaRPr lang="zh-CN" altLang="en-US" dirty="0"/>
          </a:p>
        </p:txBody>
      </p:sp>
      <p:sp>
        <p:nvSpPr>
          <p:cNvPr id="1048654" name="object 4"/>
          <p:cNvSpPr txBox="1"/>
          <p:nvPr/>
        </p:nvSpPr>
        <p:spPr>
          <a:xfrm>
            <a:off x="17163115" y="10753006"/>
            <a:ext cx="585135" cy="3462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680"/>
              </a:lnSpc>
            </a:pPr>
            <a:fld id="{81D60167-4931-47E6-BA6A-407CBD079E47}" type="slidenum">
              <a:rPr sz="2300" dirty="0">
                <a:solidFill>
                  <a:srgbClr val="0433FF"/>
                </a:solidFill>
                <a:latin typeface="Gill Sans MT"/>
                <a:cs typeface="Gill Sans MT"/>
              </a:rPr>
              <a:t>11</a:t>
            </a:fld>
            <a:endParaRPr sz="2300" dirty="0">
              <a:latin typeface="Gill Sans MT"/>
              <a:cs typeface="Gill Sans MT"/>
            </a:endParaRPr>
          </a:p>
        </p:txBody>
      </p:sp>
      <p:sp>
        <p:nvSpPr>
          <p:cNvPr id="1048655" name="文本框 6"/>
          <p:cNvSpPr txBox="1"/>
          <p:nvPr/>
        </p:nvSpPr>
        <p:spPr>
          <a:xfrm>
            <a:off x="733378" y="1997075"/>
            <a:ext cx="18615072" cy="30199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lnSpc>
                <a:spcPct val="150000"/>
              </a:lnSpc>
              <a:buClr>
                <a:srgbClr val="0000FF"/>
              </a:buClr>
              <a:buFont typeface="Wingdings" panose="05000000000000000000" pitchFamily="2" charset="2"/>
              <a:buChar char="l"/>
            </a:pPr>
            <a:r>
              <a:rPr lang="en-US" altLang="zh-CN" sz="4400" dirty="0">
                <a:latin typeface="Gill Sans MT" panose="020B0502020104020203" pitchFamily="34" charset="0"/>
              </a:rPr>
              <a:t>Adaptation networks: a</a:t>
            </a:r>
          </a:p>
          <a:p>
            <a:pPr marL="742950" indent="-742950">
              <a:lnSpc>
                <a:spcPct val="150000"/>
              </a:lnSpc>
              <a:buClr>
                <a:srgbClr val="0000FF"/>
              </a:buClr>
              <a:buFont typeface="Wingdings" panose="05000000000000000000" pitchFamily="2" charset="2"/>
              <a:buChar char="l"/>
            </a:pPr>
            <a:r>
              <a:rPr lang="en-US" altLang="zh-CN" sz="4400" dirty="0">
                <a:latin typeface="Gill Sans MT" panose="020B0502020104020203" pitchFamily="34" charset="0"/>
              </a:rPr>
              <a:t>Input:  task representations + previous adapter output</a:t>
            </a:r>
          </a:p>
          <a:p>
            <a:pPr marL="742950" indent="-742950">
              <a:lnSpc>
                <a:spcPct val="150000"/>
              </a:lnSpc>
              <a:buClr>
                <a:srgbClr val="0000FF"/>
              </a:buClr>
              <a:buFont typeface="Wingdings" panose="05000000000000000000" pitchFamily="2" charset="2"/>
              <a:buChar char="l"/>
            </a:pPr>
            <a:r>
              <a:rPr lang="en-US" altLang="zh-CN" sz="4400" dirty="0">
                <a:latin typeface="Gill Sans MT" panose="020B0502020104020203" pitchFamily="34" charset="0"/>
              </a:rPr>
              <a:t>Output: adaptation parameters for</a:t>
            </a:r>
            <a:r>
              <a:rPr lang="zh-CN" altLang="en-US" sz="4400" dirty="0">
                <a:latin typeface="Gill Sans MT" panose="020B0502020104020203" pitchFamily="34" charset="0"/>
              </a:rPr>
              <a:t> </a:t>
            </a:r>
            <a:r>
              <a:rPr lang="en-US" altLang="zh-CN" sz="4400" dirty="0">
                <a:latin typeface="Gill Sans MT" panose="020B0502020104020203" pitchFamily="34" charset="0"/>
              </a:rPr>
              <a:t>representation(hidden or output)</a:t>
            </a:r>
          </a:p>
        </p:txBody>
      </p:sp>
      <p:pic>
        <p:nvPicPr>
          <p:cNvPr id="2097164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050" y="6578609"/>
            <a:ext cx="15087600" cy="1062145"/>
          </a:xfrm>
          <a:prstGeom prst="rect">
            <a:avLst/>
          </a:prstGeom>
        </p:spPr>
      </p:pic>
      <p:pic>
        <p:nvPicPr>
          <p:cNvPr id="2097165" name="图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6650" y="5326384"/>
            <a:ext cx="9296400" cy="994043"/>
          </a:xfrm>
          <a:prstGeom prst="rect">
            <a:avLst/>
          </a:prstGeom>
        </p:spPr>
      </p:pic>
      <p:pic>
        <p:nvPicPr>
          <p:cNvPr id="2097166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7650" y="8245475"/>
            <a:ext cx="9541024" cy="21336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6" name="标题 1"/>
          <p:cNvSpPr>
            <a:spLocks noGrp="1"/>
          </p:cNvSpPr>
          <p:nvPr>
            <p:ph type="title"/>
          </p:nvPr>
        </p:nvSpPr>
        <p:spPr>
          <a:xfrm>
            <a:off x="6470650" y="126523"/>
            <a:ext cx="8928929" cy="1350899"/>
          </a:xfrm>
        </p:spPr>
        <p:txBody>
          <a:bodyPr/>
          <a:lstStyle/>
          <a:p>
            <a:r>
              <a:rPr lang="en-US" altLang="zh-CN" dirty="0"/>
              <a:t>Model training </a:t>
            </a:r>
            <a:endParaRPr lang="zh-CN" altLang="en-US" dirty="0"/>
          </a:p>
        </p:txBody>
      </p:sp>
      <p:sp>
        <p:nvSpPr>
          <p:cNvPr id="1048657" name="object 4"/>
          <p:cNvSpPr txBox="1"/>
          <p:nvPr/>
        </p:nvSpPr>
        <p:spPr>
          <a:xfrm>
            <a:off x="17163115" y="10753006"/>
            <a:ext cx="585135" cy="3462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680"/>
              </a:lnSpc>
            </a:pPr>
            <a:fld id="{81D60167-4931-47E6-BA6A-407CBD079E47}" type="slidenum">
              <a:rPr sz="2300" dirty="0">
                <a:solidFill>
                  <a:srgbClr val="0433FF"/>
                </a:solidFill>
                <a:latin typeface="Gill Sans MT"/>
                <a:cs typeface="Gill Sans MT"/>
              </a:rPr>
              <a:t>12</a:t>
            </a:fld>
            <a:endParaRPr sz="2300" dirty="0">
              <a:latin typeface="Gill Sans MT"/>
              <a:cs typeface="Gill Sans MT"/>
            </a:endParaRPr>
          </a:p>
        </p:txBody>
      </p:sp>
      <p:sp>
        <p:nvSpPr>
          <p:cNvPr id="1048658" name="文本框 6"/>
          <p:cNvSpPr txBox="1"/>
          <p:nvPr/>
        </p:nvSpPr>
        <p:spPr>
          <a:xfrm>
            <a:off x="908050" y="2682875"/>
            <a:ext cx="18615072" cy="2004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lnSpc>
                <a:spcPct val="150000"/>
              </a:lnSpc>
              <a:buClr>
                <a:srgbClr val="0000FF"/>
              </a:buClr>
              <a:buFont typeface="Wingdings" panose="05000000000000000000" pitchFamily="2" charset="2"/>
              <a:buChar char="l"/>
            </a:pPr>
            <a:r>
              <a:rPr lang="en-US" altLang="zh-CN" sz="4400" dirty="0">
                <a:latin typeface="Gill Sans MT" panose="020B0502020104020203" pitchFamily="34" charset="0"/>
              </a:rPr>
              <a:t>Train the base model using episodic training</a:t>
            </a:r>
          </a:p>
          <a:p>
            <a:pPr marL="742950" indent="-742950">
              <a:lnSpc>
                <a:spcPct val="150000"/>
              </a:lnSpc>
              <a:buClr>
                <a:srgbClr val="0000FF"/>
              </a:buClr>
              <a:buFont typeface="Wingdings" panose="05000000000000000000" pitchFamily="2" charset="2"/>
              <a:buChar char="l"/>
            </a:pPr>
            <a:r>
              <a:rPr lang="en-US" altLang="zh-CN" sz="4400" dirty="0">
                <a:latin typeface="Gill Sans MT" panose="020B0502020104020203" pitchFamily="34" charset="0"/>
              </a:rPr>
              <a:t>Bottleneck </a:t>
            </a:r>
            <a:r>
              <a:rPr lang="en-US" altLang="zh-CN" sz="4400" dirty="0">
                <a:solidFill>
                  <a:srgbClr val="0000FF"/>
                </a:solidFill>
                <a:latin typeface="Gill Sans MT" panose="020B0502020104020203" pitchFamily="34" charset="0"/>
              </a:rPr>
              <a:t>adapters</a:t>
            </a:r>
            <a:r>
              <a:rPr lang="en-US" altLang="zh-CN" sz="4400" dirty="0">
                <a:latin typeface="Gill Sans MT" panose="020B0502020104020203" pitchFamily="34" charset="0"/>
              </a:rPr>
              <a:t>, </a:t>
            </a:r>
            <a:r>
              <a:rPr lang="en-US" altLang="zh-CN" sz="4400" dirty="0">
                <a:solidFill>
                  <a:srgbClr val="0000FF"/>
                </a:solidFill>
                <a:latin typeface="Gill Sans MT" panose="020B0502020104020203" pitchFamily="34" charset="0"/>
              </a:rPr>
              <a:t>layer normalization </a:t>
            </a:r>
            <a:r>
              <a:rPr lang="en-US" altLang="zh-CN" sz="4400" dirty="0">
                <a:latin typeface="Gill Sans MT" panose="020B0502020104020203" pitchFamily="34" charset="0"/>
              </a:rPr>
              <a:t>and the </a:t>
            </a:r>
            <a:r>
              <a:rPr lang="en-US" altLang="zh-CN" sz="4400" dirty="0">
                <a:solidFill>
                  <a:srgbClr val="0000FF"/>
                </a:solidFill>
                <a:latin typeface="Gill Sans MT" panose="020B0502020104020203" pitchFamily="34" charset="0"/>
              </a:rPr>
              <a:t>top linear layer </a:t>
            </a:r>
            <a:r>
              <a:rPr lang="en-US" altLang="zh-CN" sz="4400" dirty="0">
                <a:latin typeface="Gill Sans MT" panose="020B0502020104020203" pitchFamily="34" charset="0"/>
              </a:rPr>
              <a:t>are updated</a:t>
            </a:r>
          </a:p>
        </p:txBody>
      </p:sp>
      <p:pic>
        <p:nvPicPr>
          <p:cNvPr id="2097167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2250" y="6617548"/>
            <a:ext cx="8530711" cy="1790703"/>
          </a:xfrm>
          <a:prstGeom prst="rect">
            <a:avLst/>
          </a:prstGeom>
        </p:spPr>
      </p:pic>
      <p:pic>
        <p:nvPicPr>
          <p:cNvPr id="209716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7450" y="8424762"/>
            <a:ext cx="10820400" cy="2501368"/>
          </a:xfrm>
          <a:prstGeom prst="rect">
            <a:avLst/>
          </a:prstGeom>
        </p:spPr>
      </p:pic>
      <p:pic>
        <p:nvPicPr>
          <p:cNvPr id="2097169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44097" y="5214977"/>
            <a:ext cx="6465153" cy="1386201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2" name="标题 1"/>
          <p:cNvSpPr>
            <a:spLocks noGrp="1"/>
          </p:cNvSpPr>
          <p:nvPr>
            <p:ph type="title"/>
          </p:nvPr>
        </p:nvSpPr>
        <p:spPr>
          <a:xfrm>
            <a:off x="6470650" y="126523"/>
            <a:ext cx="8928929" cy="1350899"/>
          </a:xfrm>
        </p:spPr>
        <p:txBody>
          <a:bodyPr/>
          <a:lstStyle/>
          <a:p>
            <a:r>
              <a:rPr lang="en-US" altLang="zh-CN" dirty="0"/>
              <a:t>Model training </a:t>
            </a:r>
            <a:endParaRPr lang="zh-CN" altLang="en-US" dirty="0"/>
          </a:p>
        </p:txBody>
      </p:sp>
      <p:sp>
        <p:nvSpPr>
          <p:cNvPr id="1048663" name="object 4"/>
          <p:cNvSpPr txBox="1"/>
          <p:nvPr/>
        </p:nvSpPr>
        <p:spPr>
          <a:xfrm>
            <a:off x="17163115" y="10753006"/>
            <a:ext cx="585135" cy="3462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680"/>
              </a:lnSpc>
            </a:pPr>
            <a:fld id="{81D60167-4931-47E6-BA6A-407CBD079E47}" type="slidenum">
              <a:rPr sz="2300" dirty="0">
                <a:solidFill>
                  <a:srgbClr val="0433FF"/>
                </a:solidFill>
                <a:latin typeface="Gill Sans MT"/>
                <a:cs typeface="Gill Sans MT"/>
              </a:rPr>
              <a:t>13</a:t>
            </a:fld>
            <a:endParaRPr sz="2300" dirty="0">
              <a:latin typeface="Gill Sans MT"/>
              <a:cs typeface="Gill Sans MT"/>
            </a:endParaRPr>
          </a:p>
        </p:txBody>
      </p:sp>
      <p:pic>
        <p:nvPicPr>
          <p:cNvPr id="2097170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6650" y="0"/>
            <a:ext cx="16840200" cy="11566293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7" name="标题 1"/>
          <p:cNvSpPr>
            <a:spLocks noGrp="1"/>
          </p:cNvSpPr>
          <p:nvPr>
            <p:ph type="title"/>
          </p:nvPr>
        </p:nvSpPr>
        <p:spPr>
          <a:xfrm>
            <a:off x="6470650" y="126523"/>
            <a:ext cx="8928929" cy="1154162"/>
          </a:xfrm>
        </p:spPr>
        <p:txBody>
          <a:bodyPr/>
          <a:lstStyle/>
          <a:p>
            <a:r>
              <a:rPr lang="en-US" altLang="zh-CN" dirty="0"/>
              <a:t>Second stage</a:t>
            </a:r>
            <a:endParaRPr lang="zh-CN" altLang="en-US" dirty="0"/>
          </a:p>
        </p:txBody>
      </p:sp>
      <p:sp>
        <p:nvSpPr>
          <p:cNvPr id="1048668" name="object 4"/>
          <p:cNvSpPr txBox="1"/>
          <p:nvPr/>
        </p:nvSpPr>
        <p:spPr>
          <a:xfrm>
            <a:off x="17163115" y="10753006"/>
            <a:ext cx="585135" cy="3462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680"/>
              </a:lnSpc>
            </a:pPr>
            <a:fld id="{81D60167-4931-47E6-BA6A-407CBD079E47}" type="slidenum">
              <a:rPr sz="2300" dirty="0">
                <a:solidFill>
                  <a:srgbClr val="0433FF"/>
                </a:solidFill>
                <a:latin typeface="Gill Sans MT"/>
                <a:cs typeface="Gill Sans MT"/>
              </a:rPr>
              <a:t>14</a:t>
            </a:fld>
            <a:endParaRPr sz="2300" dirty="0">
              <a:latin typeface="Gill Sans MT"/>
              <a:cs typeface="Gill Sans MT"/>
            </a:endParaRPr>
          </a:p>
        </p:txBody>
      </p:sp>
      <p:pic>
        <p:nvPicPr>
          <p:cNvPr id="2097171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8050" y="4294760"/>
            <a:ext cx="8374869" cy="3130122"/>
          </a:xfrm>
          <a:prstGeom prst="rect">
            <a:avLst/>
          </a:prstGeom>
        </p:spPr>
      </p:pic>
      <p:sp>
        <p:nvSpPr>
          <p:cNvPr id="1048669" name="文本框 6"/>
          <p:cNvSpPr txBox="1"/>
          <p:nvPr/>
        </p:nvSpPr>
        <p:spPr>
          <a:xfrm>
            <a:off x="744514" y="2092428"/>
            <a:ext cx="18615072" cy="2004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lnSpc>
                <a:spcPct val="150000"/>
              </a:lnSpc>
              <a:buClr>
                <a:srgbClr val="0000FF"/>
              </a:buClr>
              <a:buFont typeface="Wingdings" panose="05000000000000000000" pitchFamily="2" charset="2"/>
              <a:buChar char="l"/>
            </a:pPr>
            <a:r>
              <a:rPr lang="en-US" altLang="zh-CN" sz="4400" dirty="0">
                <a:latin typeface="Gill Sans MT" panose="020B0502020104020203" pitchFamily="34" charset="0"/>
              </a:rPr>
              <a:t>Train the base model using episodic training</a:t>
            </a:r>
          </a:p>
          <a:p>
            <a:pPr marL="742950" indent="-742950">
              <a:lnSpc>
                <a:spcPct val="150000"/>
              </a:lnSpc>
              <a:buClr>
                <a:srgbClr val="0000FF"/>
              </a:buClr>
              <a:buFont typeface="Wingdings" panose="05000000000000000000" pitchFamily="2" charset="2"/>
              <a:buChar char="l"/>
            </a:pPr>
            <a:r>
              <a:rPr lang="en-US" altLang="zh-CN" sz="4400" dirty="0">
                <a:latin typeface="Gill Sans MT" panose="020B0502020104020203" pitchFamily="34" charset="0"/>
              </a:rPr>
              <a:t>Bottleneck </a:t>
            </a:r>
            <a:r>
              <a:rPr lang="en-US" altLang="zh-CN" sz="4400" dirty="0">
                <a:solidFill>
                  <a:srgbClr val="0000FF"/>
                </a:solidFill>
                <a:latin typeface="Gill Sans MT" panose="020B0502020104020203" pitchFamily="34" charset="0"/>
              </a:rPr>
              <a:t>adapters</a:t>
            </a:r>
            <a:r>
              <a:rPr lang="en-US" altLang="zh-CN" sz="4400" dirty="0">
                <a:latin typeface="Gill Sans MT" panose="020B0502020104020203" pitchFamily="34" charset="0"/>
              </a:rPr>
              <a:t>, </a:t>
            </a:r>
            <a:r>
              <a:rPr lang="en-US" altLang="zh-CN" sz="4400" dirty="0">
                <a:solidFill>
                  <a:srgbClr val="0000FF"/>
                </a:solidFill>
                <a:latin typeface="Gill Sans MT" panose="020B0502020104020203" pitchFamily="34" charset="0"/>
              </a:rPr>
              <a:t>layer normalization </a:t>
            </a:r>
            <a:r>
              <a:rPr lang="en-US" altLang="zh-CN" sz="4400" dirty="0">
                <a:latin typeface="Gill Sans MT" panose="020B0502020104020203" pitchFamily="34" charset="0"/>
              </a:rPr>
              <a:t>and the </a:t>
            </a:r>
            <a:r>
              <a:rPr lang="en-US" altLang="zh-CN" sz="4400" dirty="0">
                <a:solidFill>
                  <a:srgbClr val="0000FF"/>
                </a:solidFill>
                <a:latin typeface="Gill Sans MT" panose="020B0502020104020203" pitchFamily="34" charset="0"/>
              </a:rPr>
              <a:t>top linear layer </a:t>
            </a:r>
            <a:r>
              <a:rPr lang="en-US" altLang="zh-CN" sz="4400" dirty="0">
                <a:latin typeface="Gill Sans MT" panose="020B0502020104020203" pitchFamily="34" charset="0"/>
              </a:rPr>
              <a:t>are updated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0" name="标题 1"/>
          <p:cNvSpPr>
            <a:spLocks noGrp="1"/>
          </p:cNvSpPr>
          <p:nvPr>
            <p:ph type="title"/>
          </p:nvPr>
        </p:nvSpPr>
        <p:spPr>
          <a:xfrm>
            <a:off x="7371521" y="36576"/>
            <a:ext cx="5373760" cy="1154162"/>
          </a:xfrm>
        </p:spPr>
        <p:txBody>
          <a:bodyPr/>
          <a:lstStyle/>
          <a:p>
            <a:r>
              <a:rPr lang="en-US" altLang="zh-CN" dirty="0"/>
              <a:t>Overview  </a:t>
            </a:r>
            <a:endParaRPr lang="zh-CN" altLang="en-US" dirty="0"/>
          </a:p>
        </p:txBody>
      </p:sp>
      <p:sp>
        <p:nvSpPr>
          <p:cNvPr id="1048671" name="object 4"/>
          <p:cNvSpPr txBox="1"/>
          <p:nvPr/>
        </p:nvSpPr>
        <p:spPr>
          <a:xfrm>
            <a:off x="17163115" y="10753006"/>
            <a:ext cx="585135" cy="3462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680"/>
              </a:lnSpc>
            </a:pPr>
            <a:fld id="{81D60167-4931-47E6-BA6A-407CBD079E47}" type="slidenum">
              <a:rPr sz="2300" dirty="0">
                <a:solidFill>
                  <a:srgbClr val="0433FF"/>
                </a:solidFill>
                <a:latin typeface="Gill Sans MT"/>
                <a:cs typeface="Gill Sans MT"/>
              </a:rPr>
              <a:t>15</a:t>
            </a:fld>
            <a:endParaRPr sz="2300" dirty="0">
              <a:latin typeface="Gill Sans MT"/>
              <a:cs typeface="Gill Sans MT"/>
            </a:endParaRPr>
          </a:p>
        </p:txBody>
      </p:sp>
      <p:pic>
        <p:nvPicPr>
          <p:cNvPr id="2097172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08" y="1387475"/>
            <a:ext cx="19958050" cy="954668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5" name="标题 1"/>
          <p:cNvSpPr>
            <a:spLocks noGrp="1"/>
          </p:cNvSpPr>
          <p:nvPr>
            <p:ph type="title"/>
          </p:nvPr>
        </p:nvSpPr>
        <p:spPr>
          <a:xfrm>
            <a:off x="7371521" y="36576"/>
            <a:ext cx="5373760" cy="1154162"/>
          </a:xfrm>
        </p:spPr>
        <p:txBody>
          <a:bodyPr/>
          <a:lstStyle/>
          <a:p>
            <a:r>
              <a:rPr lang="en-US" altLang="zh-CN" dirty="0"/>
              <a:t>Experiment </a:t>
            </a:r>
            <a:endParaRPr lang="zh-CN" altLang="en-US" dirty="0"/>
          </a:p>
        </p:txBody>
      </p:sp>
      <p:sp>
        <p:nvSpPr>
          <p:cNvPr id="1048676" name="文本框 3"/>
          <p:cNvSpPr txBox="1"/>
          <p:nvPr/>
        </p:nvSpPr>
        <p:spPr>
          <a:xfrm>
            <a:off x="1627124" y="1728325"/>
            <a:ext cx="10058401" cy="9886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lnSpc>
                <a:spcPct val="150000"/>
              </a:lnSpc>
              <a:buClr>
                <a:srgbClr val="0000FF"/>
              </a:buClr>
              <a:buFont typeface="Wingdings" panose="05000000000000000000" pitchFamily="2" charset="2"/>
              <a:buChar char="l"/>
            </a:pPr>
            <a:endParaRPr lang="en-US" altLang="zh-CN" sz="4400" dirty="0">
              <a:latin typeface="Gill Sans MT" panose="020B0502020104020203" pitchFamily="34" charset="0"/>
            </a:endParaRPr>
          </a:p>
        </p:txBody>
      </p:sp>
      <p:sp>
        <p:nvSpPr>
          <p:cNvPr id="1048677" name="object 4"/>
          <p:cNvSpPr txBox="1"/>
          <p:nvPr/>
        </p:nvSpPr>
        <p:spPr>
          <a:xfrm>
            <a:off x="17163115" y="10753006"/>
            <a:ext cx="585135" cy="3462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680"/>
              </a:lnSpc>
            </a:pPr>
            <a:fld id="{81D60167-4931-47E6-BA6A-407CBD079E47}" type="slidenum">
              <a:rPr sz="2300" dirty="0">
                <a:solidFill>
                  <a:srgbClr val="0433FF"/>
                </a:solidFill>
                <a:latin typeface="Gill Sans MT"/>
                <a:cs typeface="Gill Sans MT"/>
              </a:rPr>
              <a:t>16</a:t>
            </a:fld>
            <a:endParaRPr sz="2300" dirty="0">
              <a:latin typeface="Gill Sans MT"/>
              <a:cs typeface="Gill Sans MT"/>
            </a:endParaRPr>
          </a:p>
        </p:txBody>
      </p:sp>
      <p:sp>
        <p:nvSpPr>
          <p:cNvPr id="1048678" name="文本框 7"/>
          <p:cNvSpPr txBox="1"/>
          <p:nvPr/>
        </p:nvSpPr>
        <p:spPr>
          <a:xfrm>
            <a:off x="603250" y="1463350"/>
            <a:ext cx="14401800" cy="9886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lnSpc>
                <a:spcPct val="150000"/>
              </a:lnSpc>
              <a:buClr>
                <a:srgbClr val="0000FF"/>
              </a:buClr>
              <a:buFont typeface="Wingdings" panose="05000000000000000000" pitchFamily="2" charset="2"/>
              <a:buChar char="l"/>
            </a:pPr>
            <a:r>
              <a:rPr lang="en-US" altLang="zh-CN" sz="4400" dirty="0">
                <a:latin typeface="Gill Sans MT" panose="020B0502020104020203" pitchFamily="34" charset="0"/>
              </a:rPr>
              <a:t>GLUE benchmark</a:t>
            </a:r>
          </a:p>
        </p:txBody>
      </p:sp>
      <p:pic>
        <p:nvPicPr>
          <p:cNvPr id="209717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3242" y="3521075"/>
            <a:ext cx="18097304" cy="56388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2" name="标题 1"/>
          <p:cNvSpPr>
            <a:spLocks noGrp="1"/>
          </p:cNvSpPr>
          <p:nvPr>
            <p:ph type="title"/>
          </p:nvPr>
        </p:nvSpPr>
        <p:spPr>
          <a:xfrm>
            <a:off x="7371521" y="36576"/>
            <a:ext cx="5373760" cy="1154162"/>
          </a:xfrm>
        </p:spPr>
        <p:txBody>
          <a:bodyPr/>
          <a:lstStyle/>
          <a:p>
            <a:r>
              <a:rPr lang="en-US" altLang="zh-CN" dirty="0"/>
              <a:t>Experiment </a:t>
            </a:r>
            <a:endParaRPr lang="zh-CN" altLang="en-US" dirty="0"/>
          </a:p>
        </p:txBody>
      </p:sp>
      <p:sp>
        <p:nvSpPr>
          <p:cNvPr id="1048683" name="文本框 3"/>
          <p:cNvSpPr txBox="1"/>
          <p:nvPr/>
        </p:nvSpPr>
        <p:spPr>
          <a:xfrm>
            <a:off x="1627124" y="1728325"/>
            <a:ext cx="10058401" cy="9886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lnSpc>
                <a:spcPct val="150000"/>
              </a:lnSpc>
              <a:buClr>
                <a:srgbClr val="0000FF"/>
              </a:buClr>
              <a:buFont typeface="Wingdings" panose="05000000000000000000" pitchFamily="2" charset="2"/>
              <a:buChar char="l"/>
            </a:pPr>
            <a:endParaRPr lang="en-US" altLang="zh-CN" sz="4400" dirty="0">
              <a:latin typeface="Gill Sans MT" panose="020B0502020104020203" pitchFamily="34" charset="0"/>
            </a:endParaRPr>
          </a:p>
        </p:txBody>
      </p:sp>
      <p:sp>
        <p:nvSpPr>
          <p:cNvPr id="1048684" name="object 4"/>
          <p:cNvSpPr txBox="1"/>
          <p:nvPr/>
        </p:nvSpPr>
        <p:spPr>
          <a:xfrm>
            <a:off x="17163115" y="10753006"/>
            <a:ext cx="585135" cy="3462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680"/>
              </a:lnSpc>
            </a:pPr>
            <a:fld id="{81D60167-4931-47E6-BA6A-407CBD079E47}" type="slidenum">
              <a:rPr sz="2300" dirty="0">
                <a:solidFill>
                  <a:srgbClr val="0433FF"/>
                </a:solidFill>
                <a:latin typeface="Gill Sans MT"/>
                <a:cs typeface="Gill Sans MT"/>
              </a:rPr>
              <a:t>17</a:t>
            </a:fld>
            <a:endParaRPr sz="2300" dirty="0">
              <a:latin typeface="Gill Sans MT"/>
              <a:cs typeface="Gill Sans MT"/>
            </a:endParaRPr>
          </a:p>
        </p:txBody>
      </p:sp>
      <p:pic>
        <p:nvPicPr>
          <p:cNvPr id="2097174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6850" y="210095"/>
            <a:ext cx="15392400" cy="1128776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5" name="标题 1"/>
          <p:cNvSpPr>
            <a:spLocks noGrp="1"/>
          </p:cNvSpPr>
          <p:nvPr>
            <p:ph type="title"/>
          </p:nvPr>
        </p:nvSpPr>
        <p:spPr>
          <a:xfrm>
            <a:off x="7371521" y="36576"/>
            <a:ext cx="5373760" cy="1154162"/>
          </a:xfrm>
        </p:spPr>
        <p:txBody>
          <a:bodyPr/>
          <a:lstStyle/>
          <a:p>
            <a:r>
              <a:rPr lang="en-US" altLang="zh-CN" dirty="0"/>
              <a:t>Baseline </a:t>
            </a:r>
            <a:endParaRPr lang="zh-CN" altLang="en-US" dirty="0"/>
          </a:p>
        </p:txBody>
      </p:sp>
      <p:sp>
        <p:nvSpPr>
          <p:cNvPr id="1048686" name="文本框 3"/>
          <p:cNvSpPr txBox="1"/>
          <p:nvPr/>
        </p:nvSpPr>
        <p:spPr>
          <a:xfrm>
            <a:off x="1627124" y="1728325"/>
            <a:ext cx="10058401" cy="9886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lnSpc>
                <a:spcPct val="150000"/>
              </a:lnSpc>
              <a:buClr>
                <a:srgbClr val="0000FF"/>
              </a:buClr>
              <a:buFont typeface="Wingdings" panose="05000000000000000000" pitchFamily="2" charset="2"/>
              <a:buChar char="l"/>
            </a:pPr>
            <a:endParaRPr lang="en-US" altLang="zh-CN" sz="4400" dirty="0">
              <a:latin typeface="Gill Sans MT" panose="020B0502020104020203" pitchFamily="34" charset="0"/>
            </a:endParaRPr>
          </a:p>
        </p:txBody>
      </p:sp>
      <p:sp>
        <p:nvSpPr>
          <p:cNvPr id="1048687" name="object 4"/>
          <p:cNvSpPr txBox="1"/>
          <p:nvPr/>
        </p:nvSpPr>
        <p:spPr>
          <a:xfrm>
            <a:off x="17163115" y="10753006"/>
            <a:ext cx="585135" cy="3462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680"/>
              </a:lnSpc>
            </a:pPr>
            <a:fld id="{81D60167-4931-47E6-BA6A-407CBD079E47}" type="slidenum">
              <a:rPr sz="2300" dirty="0">
                <a:solidFill>
                  <a:srgbClr val="0433FF"/>
                </a:solidFill>
                <a:latin typeface="Gill Sans MT"/>
                <a:cs typeface="Gill Sans MT"/>
              </a:rPr>
              <a:t>18</a:t>
            </a:fld>
            <a:endParaRPr sz="2300" dirty="0">
              <a:latin typeface="Gill Sans MT"/>
              <a:cs typeface="Gill Sans MT"/>
            </a:endParaRPr>
          </a:p>
        </p:txBody>
      </p:sp>
      <p:sp>
        <p:nvSpPr>
          <p:cNvPr id="1048688" name="文本框 7"/>
          <p:cNvSpPr txBox="1"/>
          <p:nvPr/>
        </p:nvSpPr>
        <p:spPr>
          <a:xfrm>
            <a:off x="1060450" y="1920875"/>
            <a:ext cx="17602200" cy="7082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lnSpc>
                <a:spcPct val="150000"/>
              </a:lnSpc>
              <a:buClr>
                <a:srgbClr val="0000FF"/>
              </a:buClr>
              <a:buFont typeface="Wingdings" panose="05000000000000000000" pitchFamily="2" charset="2"/>
              <a:buChar char="l"/>
            </a:pPr>
            <a:r>
              <a:rPr lang="en-US" altLang="zh-CN" sz="4400" dirty="0">
                <a:latin typeface="Gill Sans MT" panose="020B0502020104020203" pitchFamily="34" charset="0"/>
              </a:rPr>
              <a:t>BERT</a:t>
            </a:r>
            <a:r>
              <a:rPr lang="zh-CN" altLang="en-US" sz="4400" dirty="0">
                <a:latin typeface="Gill Sans MT" panose="020B0502020104020203" pitchFamily="34" charset="0"/>
              </a:rPr>
              <a:t>：</a:t>
            </a:r>
            <a:r>
              <a:rPr lang="en-US" altLang="zh-CN" sz="4400" dirty="0">
                <a:latin typeface="Gill Sans MT" panose="020B0502020104020203" pitchFamily="34" charset="0"/>
              </a:rPr>
              <a:t>simply fine-tuned on target task</a:t>
            </a:r>
          </a:p>
          <a:p>
            <a:pPr marL="742950" indent="-742950">
              <a:lnSpc>
                <a:spcPct val="150000"/>
              </a:lnSpc>
              <a:buClr>
                <a:srgbClr val="0000FF"/>
              </a:buClr>
              <a:buFont typeface="Wingdings" panose="05000000000000000000" pitchFamily="2" charset="2"/>
              <a:buChar char="l"/>
            </a:pPr>
            <a:r>
              <a:rPr lang="en-US" altLang="zh-CN" sz="4400" dirty="0">
                <a:latin typeface="Gill Sans MT" panose="020B0502020104020203" pitchFamily="34" charset="0"/>
              </a:rPr>
              <a:t>MT-BERT</a:t>
            </a:r>
            <a:r>
              <a:rPr lang="zh-CN" altLang="en-US" sz="4400" dirty="0">
                <a:latin typeface="Gill Sans MT" panose="020B0502020104020203" pitchFamily="34" charset="0"/>
              </a:rPr>
              <a:t>：</a:t>
            </a:r>
            <a:r>
              <a:rPr lang="en-US" altLang="zh-CN" sz="4400" dirty="0">
                <a:latin typeface="Gill Sans MT" panose="020B0502020104020203" pitchFamily="34" charset="0"/>
              </a:rPr>
              <a:t>multi-task learning (meta-training tasks)+fine tune</a:t>
            </a:r>
          </a:p>
          <a:p>
            <a:pPr marL="742950" indent="-742950">
              <a:lnSpc>
                <a:spcPct val="150000"/>
              </a:lnSpc>
              <a:buClr>
                <a:srgbClr val="0000FF"/>
              </a:buClr>
              <a:buFont typeface="Wingdings" panose="05000000000000000000" pitchFamily="2" charset="2"/>
              <a:buChar char="l"/>
            </a:pPr>
            <a:r>
              <a:rPr lang="en-US" altLang="zh-CN" sz="4400" dirty="0" err="1">
                <a:latin typeface="Gill Sans MT" panose="020B0502020104020203" pitchFamily="34" charset="0"/>
              </a:rPr>
              <a:t>ProtoNet</a:t>
            </a:r>
            <a:r>
              <a:rPr lang="en-US" altLang="zh-CN" sz="4400" dirty="0">
                <a:latin typeface="Gill Sans MT" panose="020B0502020104020203" pitchFamily="34" charset="0"/>
              </a:rPr>
              <a:t>-BERT</a:t>
            </a:r>
            <a:r>
              <a:rPr lang="zh-CN" altLang="en-US" sz="4400" dirty="0">
                <a:latin typeface="Gill Sans MT" panose="020B0502020104020203" pitchFamily="34" charset="0"/>
              </a:rPr>
              <a:t>：</a:t>
            </a:r>
            <a:r>
              <a:rPr lang="en-US" altLang="zh-CN" sz="4400" dirty="0">
                <a:latin typeface="Gill Sans MT" panose="020B0502020104020203" pitchFamily="34" charset="0"/>
              </a:rPr>
              <a:t>trained episodically on the meta-training</a:t>
            </a:r>
          </a:p>
          <a:p>
            <a:pPr marL="742950" indent="-742950">
              <a:lnSpc>
                <a:spcPct val="150000"/>
              </a:lnSpc>
              <a:buClr>
                <a:srgbClr val="0000FF"/>
              </a:buClr>
              <a:buFont typeface="Wingdings" panose="05000000000000000000" pitchFamily="2" charset="2"/>
              <a:buChar char="l"/>
            </a:pPr>
            <a:r>
              <a:rPr lang="en-US" altLang="zh-CN" sz="4400" dirty="0" err="1">
                <a:latin typeface="Gill Sans MT" panose="020B0502020104020203" pitchFamily="34" charset="0"/>
              </a:rPr>
              <a:t>ProtoNet</a:t>
            </a:r>
            <a:r>
              <a:rPr lang="en-US" altLang="zh-CN" sz="4400" dirty="0">
                <a:latin typeface="Gill Sans MT" panose="020B0502020104020203" pitchFamily="34" charset="0"/>
              </a:rPr>
              <a:t>-BN</a:t>
            </a:r>
            <a:r>
              <a:rPr lang="zh-CN" altLang="en-US" sz="4400" dirty="0">
                <a:latin typeface="Gill Sans MT" panose="020B0502020104020203" pitchFamily="34" charset="0"/>
              </a:rPr>
              <a:t>：</a:t>
            </a:r>
            <a:r>
              <a:rPr lang="en-US" altLang="zh-CN" sz="4400" dirty="0" err="1">
                <a:latin typeface="Gill Sans MT" panose="020B0502020104020203" pitchFamily="34" charset="0"/>
              </a:rPr>
              <a:t>ProtoNet</a:t>
            </a:r>
            <a:r>
              <a:rPr lang="en-US" altLang="zh-CN" sz="4400" dirty="0">
                <a:latin typeface="Gill Sans MT" panose="020B0502020104020203" pitchFamily="34" charset="0"/>
              </a:rPr>
              <a:t>-BERT but with </a:t>
            </a:r>
            <a:r>
              <a:rPr lang="en-US" altLang="zh-CN" sz="4400" dirty="0">
                <a:solidFill>
                  <a:srgbClr val="FF0000"/>
                </a:solidFill>
                <a:latin typeface="Gill Sans MT" panose="020B0502020104020203" pitchFamily="34" charset="0"/>
              </a:rPr>
              <a:t>adapter</a:t>
            </a:r>
          </a:p>
          <a:p>
            <a:pPr marL="742950" indent="-742950">
              <a:lnSpc>
                <a:spcPct val="150000"/>
              </a:lnSpc>
              <a:buClr>
                <a:srgbClr val="0000FF"/>
              </a:buClr>
              <a:buFont typeface="Wingdings" panose="05000000000000000000" pitchFamily="2" charset="2"/>
              <a:buChar char="l"/>
            </a:pPr>
            <a:r>
              <a:rPr lang="en-US" altLang="zh-CN" sz="4400" dirty="0">
                <a:latin typeface="Gill Sans MT" panose="020B0502020104020203" pitchFamily="34" charset="0"/>
              </a:rPr>
              <a:t>MAML</a:t>
            </a:r>
          </a:p>
          <a:p>
            <a:pPr marL="742950" indent="-742950">
              <a:lnSpc>
                <a:spcPct val="150000"/>
              </a:lnSpc>
              <a:buClr>
                <a:srgbClr val="0000FF"/>
              </a:buClr>
              <a:buFont typeface="Wingdings" panose="05000000000000000000" pitchFamily="2" charset="2"/>
              <a:buChar char="l"/>
            </a:pPr>
            <a:r>
              <a:rPr lang="en-US" altLang="zh-CN" sz="4400" dirty="0">
                <a:latin typeface="Gill Sans MT" panose="020B0502020104020203" pitchFamily="34" charset="0"/>
              </a:rPr>
              <a:t>Grad2Task</a:t>
            </a:r>
            <a:r>
              <a:rPr lang="zh-CN" altLang="en-US" sz="4400" dirty="0">
                <a:latin typeface="Gill Sans MT" panose="020B0502020104020203" pitchFamily="34" charset="0"/>
              </a:rPr>
              <a:t>：</a:t>
            </a:r>
            <a:r>
              <a:rPr lang="en-US" altLang="zh-CN" sz="4400" dirty="0">
                <a:latin typeface="Gill Sans MT" panose="020B0502020104020203" pitchFamily="34" charset="0"/>
              </a:rPr>
              <a:t>pretrained </a:t>
            </a:r>
            <a:r>
              <a:rPr lang="en-US" altLang="zh-CN" sz="4400" dirty="0" err="1">
                <a:latin typeface="Gill Sans MT" panose="020B0502020104020203" pitchFamily="34" charset="0"/>
              </a:rPr>
              <a:t>ProtoNet</a:t>
            </a:r>
            <a:r>
              <a:rPr lang="en-US" altLang="zh-CN" sz="4400" dirty="0">
                <a:latin typeface="Gill Sans MT" panose="020B0502020104020203" pitchFamily="34" charset="0"/>
              </a:rPr>
              <a:t>-BN and trained episodically to learn to adapt.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9" name="标题 1"/>
          <p:cNvSpPr>
            <a:spLocks noGrp="1"/>
          </p:cNvSpPr>
          <p:nvPr>
            <p:ph type="title"/>
          </p:nvPr>
        </p:nvSpPr>
        <p:spPr>
          <a:xfrm>
            <a:off x="7371520" y="36576"/>
            <a:ext cx="7176329" cy="1154162"/>
          </a:xfrm>
        </p:spPr>
        <p:txBody>
          <a:bodyPr/>
          <a:lstStyle/>
          <a:p>
            <a:r>
              <a:rPr lang="en-US" altLang="zh-CN" dirty="0"/>
              <a:t>RESULT</a:t>
            </a:r>
            <a:endParaRPr lang="zh-CN" altLang="en-US" dirty="0"/>
          </a:p>
        </p:txBody>
      </p:sp>
      <p:sp>
        <p:nvSpPr>
          <p:cNvPr id="1048690" name="object 4"/>
          <p:cNvSpPr txBox="1"/>
          <p:nvPr/>
        </p:nvSpPr>
        <p:spPr>
          <a:xfrm>
            <a:off x="17163115" y="10753006"/>
            <a:ext cx="585135" cy="3462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680"/>
              </a:lnSpc>
            </a:pPr>
            <a:fld id="{81D60167-4931-47E6-BA6A-407CBD079E47}" type="slidenum">
              <a:rPr sz="2300" dirty="0">
                <a:solidFill>
                  <a:srgbClr val="0433FF"/>
                </a:solidFill>
                <a:latin typeface="Gill Sans MT"/>
                <a:cs typeface="Gill Sans MT"/>
              </a:rPr>
              <a:t>19</a:t>
            </a:fld>
            <a:endParaRPr sz="2300" dirty="0">
              <a:latin typeface="Gill Sans MT"/>
              <a:cs typeface="Gill Sans MT"/>
            </a:endParaRPr>
          </a:p>
        </p:txBody>
      </p:sp>
      <p:pic>
        <p:nvPicPr>
          <p:cNvPr id="2097175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0050" y="-143110"/>
            <a:ext cx="15963900" cy="1159556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6" name="object 4"/>
          <p:cNvSpPr txBox="1"/>
          <p:nvPr/>
        </p:nvSpPr>
        <p:spPr>
          <a:xfrm>
            <a:off x="17163115" y="10753006"/>
            <a:ext cx="585135" cy="3462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680"/>
              </a:lnSpc>
            </a:pPr>
            <a:fld id="{81D60167-4931-47E6-BA6A-407CBD079E47}" type="slidenum">
              <a:rPr sz="2300" dirty="0">
                <a:solidFill>
                  <a:srgbClr val="0433FF"/>
                </a:solidFill>
                <a:latin typeface="Gill Sans MT"/>
                <a:cs typeface="Gill Sans MT"/>
              </a:rPr>
              <a:t>2</a:t>
            </a:fld>
            <a:endParaRPr sz="2300" dirty="0">
              <a:latin typeface="Gill Sans MT"/>
              <a:cs typeface="Gill Sans MT"/>
            </a:endParaRPr>
          </a:p>
        </p:txBody>
      </p:sp>
      <p:sp>
        <p:nvSpPr>
          <p:cNvPr id="1048597" name="标题 1"/>
          <p:cNvSpPr>
            <a:spLocks noGrp="1"/>
          </p:cNvSpPr>
          <p:nvPr/>
        </p:nvSpPr>
        <p:spPr>
          <a:xfrm>
            <a:off x="7080250" y="168275"/>
            <a:ext cx="5373760" cy="1117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500" b="0" i="0">
                <a:solidFill>
                  <a:srgbClr val="24242E"/>
                </a:solidFill>
                <a:latin typeface="Gill Sans MT"/>
                <a:ea typeface="+mj-ea"/>
                <a:cs typeface="Gill Sans MT"/>
              </a:defRPr>
            </a:lvl1pPr>
          </a:lstStyle>
          <a:p>
            <a:pPr algn="ctr"/>
            <a:r>
              <a:rPr lang="en-US" altLang="zh-CN" dirty="0"/>
              <a:t>Motivation </a:t>
            </a:r>
            <a:endParaRPr lang="zh-CN" altLang="en-US" dirty="0"/>
          </a:p>
        </p:txBody>
      </p:sp>
      <p:grpSp>
        <p:nvGrpSpPr>
          <p:cNvPr id="62" name="组合 7"/>
          <p:cNvGrpSpPr/>
          <p:nvPr/>
        </p:nvGrpSpPr>
        <p:grpSpPr>
          <a:xfrm>
            <a:off x="2660650" y="2911475"/>
            <a:ext cx="16154402" cy="5051319"/>
            <a:chOff x="831848" y="2126565"/>
            <a:chExt cx="16154402" cy="5051319"/>
          </a:xfrm>
        </p:grpSpPr>
        <p:sp>
          <p:nvSpPr>
            <p:cNvPr id="1048598" name="文本框 4"/>
            <p:cNvSpPr txBox="1"/>
            <p:nvPr/>
          </p:nvSpPr>
          <p:spPr>
            <a:xfrm>
              <a:off x="831848" y="2126565"/>
              <a:ext cx="16154402" cy="50513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742950" indent="-742950">
                <a:lnSpc>
                  <a:spcPct val="150000"/>
                </a:lnSpc>
                <a:buClr>
                  <a:srgbClr val="0000FF"/>
                </a:buClr>
                <a:buFont typeface="Wingdings" panose="05000000000000000000" pitchFamily="2" charset="2"/>
                <a:buChar char="l"/>
              </a:pPr>
              <a:r>
                <a:rPr lang="en-US" altLang="zh-CN" sz="4400" dirty="0">
                  <a:latin typeface="Gill Sans MT" panose="020B0502020104020203" pitchFamily="34" charset="0"/>
                </a:rPr>
                <a:t>A single source task         Target task</a:t>
              </a:r>
            </a:p>
            <a:p>
              <a:pPr marL="742950" indent="-742950">
                <a:lnSpc>
                  <a:spcPct val="150000"/>
                </a:lnSpc>
                <a:buClr>
                  <a:srgbClr val="0000FF"/>
                </a:buClr>
                <a:buFont typeface="Wingdings" panose="05000000000000000000" pitchFamily="2" charset="2"/>
                <a:buChar char="l"/>
              </a:pPr>
              <a:r>
                <a:rPr lang="en-US" altLang="zh-CN" sz="4400" dirty="0">
                  <a:latin typeface="Gill Sans MT" panose="020B0502020104020203" pitchFamily="34" charset="0"/>
                </a:rPr>
                <a:t>A set of sources task         Target task</a:t>
              </a:r>
            </a:p>
            <a:p>
              <a:pPr marL="742950" indent="-742950">
                <a:lnSpc>
                  <a:spcPct val="150000"/>
                </a:lnSpc>
                <a:buClr>
                  <a:srgbClr val="0000FF"/>
                </a:buClr>
                <a:buFont typeface="Wingdings" panose="05000000000000000000" pitchFamily="2" charset="2"/>
                <a:buChar char="l"/>
              </a:pPr>
              <a:r>
                <a:rPr lang="en-US" altLang="zh-CN" sz="4400" dirty="0">
                  <a:latin typeface="Gill Sans MT" panose="020B0502020104020203" pitchFamily="34" charset="0"/>
                </a:rPr>
                <a:t>Combine ?</a:t>
              </a:r>
            </a:p>
            <a:p>
              <a:pPr marL="742950" indent="-742950">
                <a:lnSpc>
                  <a:spcPct val="150000"/>
                </a:lnSpc>
                <a:buClr>
                  <a:srgbClr val="0000FF"/>
                </a:buClr>
                <a:buFont typeface="Wingdings" panose="05000000000000000000" pitchFamily="2" charset="2"/>
                <a:buChar char="l"/>
              </a:pPr>
              <a:r>
                <a:rPr lang="en-US" altLang="zh-CN" sz="4400" dirty="0">
                  <a:solidFill>
                    <a:srgbClr val="FF0000"/>
                  </a:solidFill>
                  <a:latin typeface="Gill Sans MT" panose="020B0502020104020203" pitchFamily="34" charset="0"/>
                </a:rPr>
                <a:t>Finetune</a:t>
              </a:r>
              <a:r>
                <a:rPr lang="en-US" altLang="zh-CN" sz="4400" dirty="0">
                  <a:latin typeface="Gill Sans MT" panose="020B0502020104020203" pitchFamily="34" charset="0"/>
                </a:rPr>
                <a:t>: overfit</a:t>
              </a:r>
            </a:p>
            <a:p>
              <a:pPr marL="742950" indent="-742950">
                <a:lnSpc>
                  <a:spcPct val="150000"/>
                </a:lnSpc>
                <a:buClr>
                  <a:srgbClr val="0000FF"/>
                </a:buClr>
                <a:buFont typeface="Wingdings" panose="05000000000000000000" pitchFamily="2" charset="2"/>
                <a:buChar char="l"/>
              </a:pPr>
              <a:r>
                <a:rPr lang="en-US" altLang="zh-CN" sz="4400" dirty="0">
                  <a:solidFill>
                    <a:srgbClr val="FF0000"/>
                  </a:solidFill>
                  <a:latin typeface="Gill Sans MT" panose="020B0502020104020203" pitchFamily="34" charset="0"/>
                </a:rPr>
                <a:t>Meta learning</a:t>
              </a:r>
              <a:r>
                <a:rPr lang="en-US" altLang="zh-CN" sz="4400" dirty="0">
                  <a:latin typeface="Gill Sans MT" panose="020B0502020104020203" pitchFamily="34" charset="0"/>
                </a:rPr>
                <a:t>: different source tasks</a:t>
              </a:r>
            </a:p>
          </p:txBody>
        </p:sp>
        <p:sp>
          <p:nvSpPr>
            <p:cNvPr id="1048599" name="箭头: 右 2"/>
            <p:cNvSpPr/>
            <p:nvPr/>
          </p:nvSpPr>
          <p:spPr>
            <a:xfrm>
              <a:off x="6470650" y="2530475"/>
              <a:ext cx="838200" cy="457200"/>
            </a:xfrm>
            <a:prstGeom prst="rightArrow">
              <a:avLst/>
            </a:prstGeom>
            <a:solidFill>
              <a:srgbClr val="3333FF"/>
            </a:solidFill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8600" name="箭头: 右 6"/>
            <p:cNvSpPr/>
            <p:nvPr/>
          </p:nvSpPr>
          <p:spPr>
            <a:xfrm>
              <a:off x="6661150" y="3563203"/>
              <a:ext cx="838200" cy="457200"/>
            </a:xfrm>
            <a:prstGeom prst="rightArrow">
              <a:avLst/>
            </a:prstGeom>
            <a:solidFill>
              <a:srgbClr val="3333FF"/>
            </a:solidFill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8601" name="乘号 3"/>
            <p:cNvSpPr/>
            <p:nvPr/>
          </p:nvSpPr>
          <p:spPr>
            <a:xfrm>
              <a:off x="4337050" y="4320822"/>
              <a:ext cx="685800" cy="838200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94" name="标题 1"/>
          <p:cNvSpPr>
            <a:spLocks noGrp="1"/>
          </p:cNvSpPr>
          <p:nvPr>
            <p:ph type="title"/>
          </p:nvPr>
        </p:nvSpPr>
        <p:spPr>
          <a:xfrm>
            <a:off x="7371520" y="36576"/>
            <a:ext cx="7176329" cy="1154162"/>
          </a:xfrm>
        </p:spPr>
        <p:txBody>
          <a:bodyPr/>
          <a:lstStyle/>
          <a:p>
            <a:r>
              <a:rPr lang="en-US" altLang="zh-CN" dirty="0"/>
              <a:t>RESULT</a:t>
            </a:r>
            <a:endParaRPr lang="zh-CN" altLang="en-US" dirty="0"/>
          </a:p>
        </p:txBody>
      </p:sp>
      <p:sp>
        <p:nvSpPr>
          <p:cNvPr id="1048695" name="object 4"/>
          <p:cNvSpPr txBox="1"/>
          <p:nvPr/>
        </p:nvSpPr>
        <p:spPr>
          <a:xfrm>
            <a:off x="17163115" y="10753006"/>
            <a:ext cx="585135" cy="3462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680"/>
              </a:lnSpc>
            </a:pPr>
            <a:fld id="{81D60167-4931-47E6-BA6A-407CBD079E47}" type="slidenum">
              <a:rPr sz="2300" dirty="0">
                <a:solidFill>
                  <a:srgbClr val="0433FF"/>
                </a:solidFill>
                <a:latin typeface="Gill Sans MT"/>
                <a:cs typeface="Gill Sans MT"/>
              </a:rPr>
              <a:t>20</a:t>
            </a:fld>
            <a:endParaRPr sz="2300" dirty="0">
              <a:latin typeface="Gill Sans MT"/>
              <a:cs typeface="Gill Sans MT"/>
            </a:endParaRPr>
          </a:p>
        </p:txBody>
      </p:sp>
      <p:pic>
        <p:nvPicPr>
          <p:cNvPr id="2097176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34950" y="2225675"/>
            <a:ext cx="20861629" cy="7173962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94" name="标题 1"/>
          <p:cNvSpPr>
            <a:spLocks noGrp="1"/>
          </p:cNvSpPr>
          <p:nvPr>
            <p:ph type="title"/>
          </p:nvPr>
        </p:nvSpPr>
        <p:spPr>
          <a:xfrm>
            <a:off x="7371520" y="36576"/>
            <a:ext cx="7176329" cy="1154162"/>
          </a:xfrm>
        </p:spPr>
        <p:txBody>
          <a:bodyPr/>
          <a:lstStyle/>
          <a:p>
            <a:r>
              <a:rPr lang="en-US" altLang="zh-CN" dirty="0"/>
              <a:t>Task embedding</a:t>
            </a:r>
            <a:endParaRPr lang="zh-CN" altLang="en-US" dirty="0"/>
          </a:p>
        </p:txBody>
      </p:sp>
      <p:sp>
        <p:nvSpPr>
          <p:cNvPr id="1048695" name="object 4"/>
          <p:cNvSpPr txBox="1"/>
          <p:nvPr/>
        </p:nvSpPr>
        <p:spPr>
          <a:xfrm>
            <a:off x="17163115" y="10753006"/>
            <a:ext cx="585135" cy="3462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680"/>
              </a:lnSpc>
            </a:pPr>
            <a:fld id="{81D60167-4931-47E6-BA6A-407CBD079E47}" type="slidenum">
              <a:rPr sz="2300" dirty="0">
                <a:solidFill>
                  <a:srgbClr val="0433FF"/>
                </a:solidFill>
                <a:latin typeface="Gill Sans MT"/>
                <a:cs typeface="Gill Sans MT"/>
              </a:rPr>
              <a:t>21</a:t>
            </a:fld>
            <a:endParaRPr sz="2300" dirty="0">
              <a:latin typeface="Gill Sans MT"/>
              <a:cs typeface="Gill Sans MT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E2EA818-74B3-4B1E-838F-F45DAB343F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050" y="-298263"/>
            <a:ext cx="17221200" cy="1190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6866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99" name="标题 1"/>
          <p:cNvSpPr>
            <a:spLocks noGrp="1"/>
          </p:cNvSpPr>
          <p:nvPr>
            <p:ph type="title"/>
          </p:nvPr>
        </p:nvSpPr>
        <p:spPr>
          <a:xfrm>
            <a:off x="7371520" y="36576"/>
            <a:ext cx="7176329" cy="1154162"/>
          </a:xfrm>
        </p:spPr>
        <p:txBody>
          <a:bodyPr/>
          <a:lstStyle/>
          <a:p>
            <a:r>
              <a:rPr lang="en-US" altLang="zh-CN" dirty="0"/>
              <a:t>RESULT</a:t>
            </a:r>
            <a:endParaRPr lang="zh-CN" altLang="en-US" dirty="0"/>
          </a:p>
        </p:txBody>
      </p:sp>
      <p:sp>
        <p:nvSpPr>
          <p:cNvPr id="1048700" name="object 4"/>
          <p:cNvSpPr txBox="1"/>
          <p:nvPr/>
        </p:nvSpPr>
        <p:spPr>
          <a:xfrm>
            <a:off x="17163115" y="10753006"/>
            <a:ext cx="585135" cy="3462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680"/>
              </a:lnSpc>
            </a:pPr>
            <a:fld id="{81D60167-4931-47E6-BA6A-407CBD079E47}" type="slidenum">
              <a:rPr sz="2300" dirty="0">
                <a:solidFill>
                  <a:srgbClr val="0433FF"/>
                </a:solidFill>
                <a:latin typeface="Gill Sans MT"/>
                <a:cs typeface="Gill Sans MT"/>
              </a:rPr>
              <a:t>22</a:t>
            </a:fld>
            <a:endParaRPr sz="2300" dirty="0">
              <a:latin typeface="Gill Sans MT"/>
              <a:cs typeface="Gill Sans MT"/>
            </a:endParaRPr>
          </a:p>
        </p:txBody>
      </p:sp>
      <p:pic>
        <p:nvPicPr>
          <p:cNvPr id="2097177" name="图片 3"/>
          <p:cNvPicPr>
            <a:picLocks noChangeAspect="1"/>
          </p:cNvPicPr>
          <p:nvPr/>
        </p:nvPicPr>
        <p:blipFill rotWithShape="1">
          <a:blip r:embed="rId3"/>
          <a:srcRect l="3505"/>
          <a:stretch>
            <a:fillRect/>
          </a:stretch>
        </p:blipFill>
        <p:spPr>
          <a:xfrm>
            <a:off x="9817100" y="2987675"/>
            <a:ext cx="10287000" cy="5197658"/>
          </a:xfrm>
          <a:prstGeom prst="rect">
            <a:avLst/>
          </a:prstGeom>
        </p:spPr>
      </p:pic>
      <p:sp>
        <p:nvSpPr>
          <p:cNvPr id="1048701" name="文本框 6"/>
          <p:cNvSpPr txBox="1"/>
          <p:nvPr/>
        </p:nvSpPr>
        <p:spPr>
          <a:xfrm>
            <a:off x="624196" y="2225675"/>
            <a:ext cx="9448800" cy="60669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lnSpc>
                <a:spcPct val="150000"/>
              </a:lnSpc>
              <a:buClr>
                <a:srgbClr val="0000FF"/>
              </a:buClr>
              <a:buFont typeface="Wingdings" panose="05000000000000000000" pitchFamily="2" charset="2"/>
              <a:buChar char="l"/>
            </a:pPr>
            <a:r>
              <a:rPr lang="en-US" altLang="zh-CN" sz="4400" dirty="0">
                <a:latin typeface="Gill Sans MT" panose="020B0502020104020203" pitchFamily="34" charset="0"/>
              </a:rPr>
              <a:t>Grad2Task w/x: average embeddings for task representation</a:t>
            </a:r>
          </a:p>
          <a:p>
            <a:pPr marL="742950" indent="-742950">
              <a:lnSpc>
                <a:spcPct val="150000"/>
              </a:lnSpc>
              <a:buClr>
                <a:srgbClr val="0000FF"/>
              </a:buClr>
              <a:buFont typeface="Wingdings" panose="05000000000000000000" pitchFamily="2" charset="2"/>
              <a:buChar char="l"/>
            </a:pPr>
            <a:r>
              <a:rPr lang="en-US" altLang="zh-CN" sz="4400" dirty="0">
                <a:latin typeface="Gill Sans MT" panose="020B0502020104020203" pitchFamily="34" charset="0"/>
              </a:rPr>
              <a:t>Grad2Task Adapt </a:t>
            </a:r>
            <a:r>
              <a:rPr lang="en-US" altLang="zh-CN" sz="4400" dirty="0" err="1">
                <a:latin typeface="Gill Sans MT" panose="020B0502020104020203" pitchFamily="34" charset="0"/>
              </a:rPr>
              <a:t>All:not</a:t>
            </a:r>
            <a:r>
              <a:rPr lang="en-US" altLang="zh-CN" sz="4400" dirty="0">
                <a:latin typeface="Gill Sans MT" panose="020B0502020104020203" pitchFamily="34" charset="0"/>
              </a:rPr>
              <a:t> only for </a:t>
            </a:r>
            <a:r>
              <a:rPr lang="en-US" altLang="zh-CN" sz="4400" dirty="0" err="1">
                <a:latin typeface="Gill Sans MT" panose="020B0502020104020203" pitchFamily="34" charset="0"/>
              </a:rPr>
              <a:t>cls</a:t>
            </a:r>
            <a:endParaRPr lang="en-US" altLang="zh-CN" sz="4400" dirty="0">
              <a:latin typeface="Gill Sans MT" panose="020B0502020104020203" pitchFamily="34" charset="0"/>
            </a:endParaRPr>
          </a:p>
          <a:p>
            <a:pPr marL="742950" indent="-742950">
              <a:lnSpc>
                <a:spcPct val="150000"/>
              </a:lnSpc>
              <a:buClr>
                <a:srgbClr val="0000FF"/>
              </a:buClr>
              <a:buFont typeface="Wingdings" panose="05000000000000000000" pitchFamily="2" charset="2"/>
              <a:buChar char="l"/>
            </a:pPr>
            <a:r>
              <a:rPr lang="en-US" altLang="zh-CN" sz="4400" dirty="0">
                <a:latin typeface="Gill Sans MT" panose="020B0502020104020203" pitchFamily="34" charset="0"/>
              </a:rPr>
              <a:t>Pretraining task embedding?</a:t>
            </a:r>
          </a:p>
          <a:p>
            <a:pPr marL="742950" indent="-742950">
              <a:lnSpc>
                <a:spcPct val="150000"/>
              </a:lnSpc>
              <a:buClr>
                <a:srgbClr val="0000FF"/>
              </a:buClr>
              <a:buFont typeface="Wingdings" panose="05000000000000000000" pitchFamily="2" charset="2"/>
              <a:buChar char="l"/>
            </a:pPr>
            <a:r>
              <a:rPr lang="en-US" altLang="zh-CN" sz="4400" dirty="0">
                <a:latin typeface="Gill Sans MT" panose="020B0502020104020203" pitchFamily="34" charset="0"/>
              </a:rPr>
              <a:t>Generating model parameters </a:t>
            </a:r>
            <a:r>
              <a:rPr lang="en-US" altLang="zh-CN" sz="4400" dirty="0">
                <a:solidFill>
                  <a:srgbClr val="C00000"/>
                </a:solidFill>
                <a:latin typeface="Gill Sans MT" panose="020B0502020104020203" pitchFamily="34" charset="0"/>
              </a:rPr>
              <a:t>vs </a:t>
            </a:r>
            <a:r>
              <a:rPr lang="en-US" altLang="zh-CN" sz="4400" dirty="0">
                <a:latin typeface="Gill Sans MT" panose="020B0502020104020203" pitchFamily="34" charset="0"/>
              </a:rPr>
              <a:t>adaptation parameters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99" name="标题 1"/>
          <p:cNvSpPr>
            <a:spLocks noGrp="1"/>
          </p:cNvSpPr>
          <p:nvPr>
            <p:ph type="title"/>
          </p:nvPr>
        </p:nvSpPr>
        <p:spPr>
          <a:xfrm>
            <a:off x="7371520" y="36576"/>
            <a:ext cx="7176329" cy="1154162"/>
          </a:xfrm>
        </p:spPr>
        <p:txBody>
          <a:bodyPr/>
          <a:lstStyle/>
          <a:p>
            <a:r>
              <a:rPr lang="en-US" altLang="zh-CN" dirty="0"/>
              <a:t>RESULT</a:t>
            </a:r>
            <a:endParaRPr lang="zh-CN" altLang="en-US" dirty="0"/>
          </a:p>
        </p:txBody>
      </p:sp>
      <p:sp>
        <p:nvSpPr>
          <p:cNvPr id="1048700" name="object 4"/>
          <p:cNvSpPr txBox="1"/>
          <p:nvPr/>
        </p:nvSpPr>
        <p:spPr>
          <a:xfrm>
            <a:off x="17163115" y="10753006"/>
            <a:ext cx="585135" cy="3462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680"/>
              </a:lnSpc>
            </a:pPr>
            <a:fld id="{81D60167-4931-47E6-BA6A-407CBD079E47}" type="slidenum">
              <a:rPr sz="2300" dirty="0">
                <a:solidFill>
                  <a:srgbClr val="0433FF"/>
                </a:solidFill>
                <a:latin typeface="Gill Sans MT"/>
                <a:cs typeface="Gill Sans MT"/>
              </a:rPr>
              <a:t>23</a:t>
            </a:fld>
            <a:endParaRPr sz="2300" dirty="0">
              <a:latin typeface="Gill Sans MT"/>
              <a:cs typeface="Gill Sans MT"/>
            </a:endParaRPr>
          </a:p>
        </p:txBody>
      </p:sp>
      <p:sp>
        <p:nvSpPr>
          <p:cNvPr id="1048701" name="文本框 6"/>
          <p:cNvSpPr txBox="1"/>
          <p:nvPr/>
        </p:nvSpPr>
        <p:spPr>
          <a:xfrm>
            <a:off x="984250" y="3521075"/>
            <a:ext cx="9448800" cy="30199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lnSpc>
                <a:spcPct val="150000"/>
              </a:lnSpc>
              <a:buClr>
                <a:srgbClr val="0000FF"/>
              </a:buClr>
              <a:buFont typeface="Wingdings" panose="05000000000000000000" pitchFamily="2" charset="2"/>
              <a:buChar char="l"/>
            </a:pPr>
            <a:r>
              <a:rPr lang="en-US" altLang="zh-CN" sz="4400" dirty="0">
                <a:latin typeface="Gill Sans MT" panose="020B0502020104020203" pitchFamily="34" charset="0"/>
              </a:rPr>
              <a:t>FT: fine-tune</a:t>
            </a:r>
          </a:p>
          <a:p>
            <a:pPr marL="742950" indent="-742950">
              <a:lnSpc>
                <a:spcPct val="150000"/>
              </a:lnSpc>
              <a:buClr>
                <a:srgbClr val="0000FF"/>
              </a:buClr>
              <a:buFont typeface="Wingdings" panose="05000000000000000000" pitchFamily="2" charset="2"/>
              <a:buChar char="l"/>
            </a:pPr>
            <a:r>
              <a:rPr lang="en-US" altLang="zh-CN" sz="4400" dirty="0">
                <a:latin typeface="Gill Sans MT" panose="020B0502020104020203" pitchFamily="34" charset="0"/>
              </a:rPr>
              <a:t>BN: bottleneck adapters</a:t>
            </a:r>
          </a:p>
          <a:p>
            <a:pPr marL="742950" indent="-742950">
              <a:lnSpc>
                <a:spcPct val="150000"/>
              </a:lnSpc>
              <a:buClr>
                <a:srgbClr val="0000FF"/>
              </a:buClr>
              <a:buFont typeface="Wingdings" panose="05000000000000000000" pitchFamily="2" charset="2"/>
              <a:buChar char="l"/>
            </a:pPr>
            <a:r>
              <a:rPr lang="en-US" altLang="zh-CN" sz="4400" dirty="0">
                <a:latin typeface="Gill Sans MT" panose="020B0502020104020203" pitchFamily="34" charset="0"/>
              </a:rPr>
              <a:t>PN: </a:t>
            </a:r>
            <a:r>
              <a:rPr lang="en-US" altLang="zh-CN" sz="4400" dirty="0" err="1">
                <a:latin typeface="Gill Sans MT" panose="020B0502020104020203" pitchFamily="34" charset="0"/>
              </a:rPr>
              <a:t>ProtoNet</a:t>
            </a:r>
            <a:endParaRPr lang="en-US" altLang="zh-CN" sz="4400" dirty="0">
              <a:latin typeface="Gill Sans MT" panose="020B0502020104020203" pitchFamily="34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A0245E9-0EDE-40EB-94B5-657E3EA7CD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143" t="16000" r="24608"/>
          <a:stretch/>
        </p:blipFill>
        <p:spPr>
          <a:xfrm>
            <a:off x="8299450" y="2426387"/>
            <a:ext cx="10351018" cy="6456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8272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05" name="矩形 5"/>
          <p:cNvSpPr/>
          <p:nvPr/>
        </p:nvSpPr>
        <p:spPr>
          <a:xfrm>
            <a:off x="2355850" y="2606675"/>
            <a:ext cx="15392400" cy="3429000"/>
          </a:xfrm>
          <a:prstGeom prst="rect">
            <a:avLst/>
          </a:prstGeom>
          <a:solidFill>
            <a:srgbClr val="D4D4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5400" dirty="0">
                <a:solidFill>
                  <a:schemeClr val="tx1"/>
                </a:solidFill>
                <a:latin typeface="Gill Sans MT" panose="020B0502020104020203" pitchFamily="34" charset="0"/>
              </a:rPr>
              <a:t>On Episodes, Prototypical Networks,</a:t>
            </a:r>
          </a:p>
          <a:p>
            <a:pPr algn="ctr"/>
            <a:r>
              <a:rPr lang="en-US" altLang="zh-CN" sz="5400" dirty="0">
                <a:solidFill>
                  <a:schemeClr val="tx1"/>
                </a:solidFill>
                <a:latin typeface="Gill Sans MT" panose="020B0502020104020203" pitchFamily="34" charset="0"/>
              </a:rPr>
              <a:t>and Few-Shot Learning</a:t>
            </a:r>
          </a:p>
        </p:txBody>
      </p:sp>
      <p:sp>
        <p:nvSpPr>
          <p:cNvPr id="1048706" name="object 4"/>
          <p:cNvSpPr txBox="1"/>
          <p:nvPr/>
        </p:nvSpPr>
        <p:spPr>
          <a:xfrm>
            <a:off x="17163115" y="10753006"/>
            <a:ext cx="585135" cy="3462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680"/>
              </a:lnSpc>
            </a:pPr>
            <a:fld id="{81D60167-4931-47E6-BA6A-407CBD079E47}" type="slidenum">
              <a:rPr sz="2300" dirty="0">
                <a:solidFill>
                  <a:srgbClr val="0433FF"/>
                </a:solidFill>
                <a:latin typeface="Gill Sans MT"/>
                <a:cs typeface="Gill Sans MT"/>
              </a:rPr>
              <a:t>24</a:t>
            </a:fld>
            <a:endParaRPr sz="2300" dirty="0">
              <a:latin typeface="Gill Sans MT"/>
              <a:cs typeface="Gill Sans MT"/>
            </a:endParaRPr>
          </a:p>
        </p:txBody>
      </p:sp>
      <p:sp>
        <p:nvSpPr>
          <p:cNvPr id="1048707" name="矩形 6"/>
          <p:cNvSpPr/>
          <p:nvPr/>
        </p:nvSpPr>
        <p:spPr>
          <a:xfrm>
            <a:off x="0" y="0"/>
            <a:ext cx="20104100" cy="15060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097178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1598" y="6035675"/>
            <a:ext cx="13181517" cy="2507461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08" name="object 4"/>
          <p:cNvSpPr txBox="1"/>
          <p:nvPr/>
        </p:nvSpPr>
        <p:spPr>
          <a:xfrm>
            <a:off x="17163115" y="10753006"/>
            <a:ext cx="585135" cy="3462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680"/>
              </a:lnSpc>
            </a:pPr>
            <a:fld id="{81D60167-4931-47E6-BA6A-407CBD079E47}" type="slidenum">
              <a:rPr sz="2300" dirty="0">
                <a:solidFill>
                  <a:srgbClr val="0433FF"/>
                </a:solidFill>
                <a:latin typeface="Gill Sans MT"/>
                <a:cs typeface="Gill Sans MT"/>
              </a:rPr>
              <a:t>25</a:t>
            </a:fld>
            <a:endParaRPr sz="2300" dirty="0">
              <a:latin typeface="Gill Sans MT"/>
              <a:cs typeface="Gill Sans MT"/>
            </a:endParaRPr>
          </a:p>
        </p:txBody>
      </p:sp>
      <p:sp>
        <p:nvSpPr>
          <p:cNvPr id="1048709" name="标题 1"/>
          <p:cNvSpPr>
            <a:spLocks noGrp="1"/>
          </p:cNvSpPr>
          <p:nvPr/>
        </p:nvSpPr>
        <p:spPr>
          <a:xfrm>
            <a:off x="7080250" y="168275"/>
            <a:ext cx="5373760" cy="1154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500" b="0" i="0">
                <a:solidFill>
                  <a:srgbClr val="24242E"/>
                </a:solidFill>
                <a:latin typeface="Gill Sans MT"/>
                <a:ea typeface="+mj-ea"/>
                <a:cs typeface="Gill Sans MT"/>
              </a:defRPr>
            </a:lvl1pPr>
          </a:lstStyle>
          <a:p>
            <a:pPr algn="ctr"/>
            <a:r>
              <a:rPr lang="en-US" altLang="zh-CN" dirty="0"/>
              <a:t>Motivation </a:t>
            </a:r>
            <a:endParaRPr lang="zh-CN" altLang="en-US" dirty="0"/>
          </a:p>
        </p:txBody>
      </p:sp>
      <p:sp>
        <p:nvSpPr>
          <p:cNvPr id="1048710" name="文本框 4"/>
          <p:cNvSpPr txBox="1"/>
          <p:nvPr/>
        </p:nvSpPr>
        <p:spPr>
          <a:xfrm>
            <a:off x="1593850" y="2682875"/>
            <a:ext cx="18211800" cy="5051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lnSpc>
                <a:spcPct val="150000"/>
              </a:lnSpc>
              <a:buClr>
                <a:srgbClr val="0000FF"/>
              </a:buClr>
              <a:buFont typeface="Wingdings" panose="05000000000000000000" pitchFamily="2" charset="2"/>
              <a:buChar char="l"/>
            </a:pPr>
            <a:r>
              <a:rPr lang="en-US" altLang="zh-CN" sz="4400" dirty="0">
                <a:latin typeface="Gill Sans MT" panose="020B0502020104020203" pitchFamily="34" charset="0"/>
              </a:rPr>
              <a:t>Simple baselines can outperform established FSL meta-learning methods</a:t>
            </a:r>
          </a:p>
          <a:p>
            <a:pPr marL="742950" indent="-742950">
              <a:lnSpc>
                <a:spcPct val="150000"/>
              </a:lnSpc>
              <a:buClr>
                <a:srgbClr val="0000FF"/>
              </a:buClr>
              <a:buFont typeface="Wingdings" panose="05000000000000000000" pitchFamily="2" charset="2"/>
              <a:buChar char="l"/>
            </a:pPr>
            <a:r>
              <a:rPr lang="en-US" altLang="zh-CN" sz="4400" dirty="0">
                <a:latin typeface="Gill Sans MT" panose="020B0502020104020203" pitchFamily="34" charset="0"/>
              </a:rPr>
              <a:t>Doubt the importance of episodes in FSL?</a:t>
            </a:r>
          </a:p>
          <a:p>
            <a:pPr marL="742950" indent="-742950">
              <a:lnSpc>
                <a:spcPct val="150000"/>
              </a:lnSpc>
              <a:buClr>
                <a:srgbClr val="0000FF"/>
              </a:buClr>
              <a:buFont typeface="Wingdings" panose="05000000000000000000" pitchFamily="2" charset="2"/>
              <a:buChar char="l"/>
            </a:pPr>
            <a:r>
              <a:rPr lang="en-US" altLang="zh-CN" sz="4400" dirty="0">
                <a:latin typeface="Gill Sans MT" panose="020B0502020104020203" pitchFamily="34" charset="0"/>
              </a:rPr>
              <a:t>Matching and Prototypical Networks vs NCA</a:t>
            </a:r>
          </a:p>
          <a:p>
            <a:pPr marL="1200150" lvl="1" indent="-742950">
              <a:lnSpc>
                <a:spcPct val="150000"/>
              </a:lnSpc>
              <a:buClr>
                <a:srgbClr val="0000FF"/>
              </a:buClr>
              <a:buFont typeface="Wingdings" panose="05000000000000000000" pitchFamily="2" charset="2"/>
              <a:buChar char="l"/>
            </a:pPr>
            <a:r>
              <a:rPr lang="en-US" altLang="zh-CN" sz="4400" dirty="0">
                <a:latin typeface="Gill Sans MT" panose="020B0502020104020203" pitchFamily="34" charset="0"/>
              </a:rPr>
              <a:t>Important  for the community</a:t>
            </a:r>
          </a:p>
          <a:p>
            <a:pPr marL="1200150" lvl="1" indent="-742950">
              <a:lnSpc>
                <a:spcPct val="150000"/>
              </a:lnSpc>
              <a:buClr>
                <a:srgbClr val="0000FF"/>
              </a:buClr>
              <a:buFont typeface="Wingdings" panose="05000000000000000000" pitchFamily="2" charset="2"/>
              <a:buChar char="l"/>
            </a:pPr>
            <a:r>
              <a:rPr lang="en-US" altLang="zh-CN" sz="4400" dirty="0">
                <a:latin typeface="Gill Sans MT" panose="020B0502020104020203" pitchFamily="34" charset="0"/>
              </a:rPr>
              <a:t>Ease of experimental design.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11" name="object 4"/>
          <p:cNvSpPr txBox="1"/>
          <p:nvPr/>
        </p:nvSpPr>
        <p:spPr>
          <a:xfrm>
            <a:off x="17163115" y="10753006"/>
            <a:ext cx="585135" cy="3462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680"/>
              </a:lnSpc>
            </a:pPr>
            <a:fld id="{81D60167-4931-47E6-BA6A-407CBD079E47}" type="slidenum">
              <a:rPr sz="2300" dirty="0">
                <a:solidFill>
                  <a:srgbClr val="0433FF"/>
                </a:solidFill>
                <a:latin typeface="Gill Sans MT"/>
                <a:cs typeface="Gill Sans MT"/>
              </a:rPr>
              <a:t>26</a:t>
            </a:fld>
            <a:endParaRPr sz="2300" dirty="0">
              <a:latin typeface="Gill Sans MT"/>
              <a:cs typeface="Gill Sans MT"/>
            </a:endParaRPr>
          </a:p>
        </p:txBody>
      </p:sp>
      <p:sp>
        <p:nvSpPr>
          <p:cNvPr id="1048712" name="标题 1"/>
          <p:cNvSpPr>
            <a:spLocks noGrp="1"/>
          </p:cNvSpPr>
          <p:nvPr/>
        </p:nvSpPr>
        <p:spPr>
          <a:xfrm>
            <a:off x="7080250" y="168275"/>
            <a:ext cx="5373760" cy="1154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500" b="0" i="0">
                <a:solidFill>
                  <a:srgbClr val="24242E"/>
                </a:solidFill>
                <a:latin typeface="Gill Sans MT"/>
                <a:ea typeface="+mj-ea"/>
                <a:cs typeface="Gill Sans MT"/>
              </a:defRPr>
            </a:lvl1pPr>
          </a:lstStyle>
          <a:p>
            <a:pPr algn="ctr"/>
            <a:r>
              <a:rPr lang="en-US" altLang="zh-CN" dirty="0"/>
              <a:t>Findings  </a:t>
            </a:r>
            <a:endParaRPr lang="zh-CN" altLang="en-US" dirty="0"/>
          </a:p>
        </p:txBody>
      </p:sp>
      <p:sp>
        <p:nvSpPr>
          <p:cNvPr id="1048713" name="文本框 4"/>
          <p:cNvSpPr txBox="1"/>
          <p:nvPr/>
        </p:nvSpPr>
        <p:spPr>
          <a:xfrm>
            <a:off x="1593850" y="2682875"/>
            <a:ext cx="18211800" cy="30199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lnSpc>
                <a:spcPct val="150000"/>
              </a:lnSpc>
              <a:buClr>
                <a:srgbClr val="0000FF"/>
              </a:buClr>
              <a:buFont typeface="Wingdings" panose="05000000000000000000" pitchFamily="2" charset="2"/>
              <a:buChar char="l"/>
            </a:pPr>
            <a:r>
              <a:rPr lang="en-US" altLang="zh-CN" sz="4400" dirty="0">
                <a:solidFill>
                  <a:srgbClr val="FF0000"/>
                </a:solidFill>
                <a:latin typeface="Gill Sans MT" panose="020B0502020104020203" pitchFamily="34" charset="0"/>
              </a:rPr>
              <a:t>Detrimental</a:t>
            </a:r>
            <a:r>
              <a:rPr lang="en-US" altLang="zh-CN" sz="4400" dirty="0">
                <a:latin typeface="Gill Sans MT" panose="020B0502020104020203" pitchFamily="34" charset="0"/>
              </a:rPr>
              <a:t> for performance</a:t>
            </a:r>
          </a:p>
          <a:p>
            <a:pPr marL="742950" indent="-742950">
              <a:lnSpc>
                <a:spcPct val="150000"/>
              </a:lnSpc>
              <a:buClr>
                <a:srgbClr val="0000FF"/>
              </a:buClr>
              <a:buFont typeface="Wingdings" panose="05000000000000000000" pitchFamily="2" charset="2"/>
              <a:buChar char="l"/>
            </a:pPr>
            <a:r>
              <a:rPr lang="en-US" altLang="zh-CN" sz="4400" dirty="0">
                <a:latin typeface="Gill Sans MT" panose="020B0502020104020203" pitchFamily="34" charset="0"/>
              </a:rPr>
              <a:t>Analogous to randomly </a:t>
            </a:r>
            <a:r>
              <a:rPr lang="en-US" altLang="zh-CN" sz="4400" dirty="0">
                <a:solidFill>
                  <a:srgbClr val="FF0000"/>
                </a:solidFill>
                <a:latin typeface="Gill Sans MT" panose="020B0502020104020203" pitchFamily="34" charset="0"/>
              </a:rPr>
              <a:t>discarding examples </a:t>
            </a:r>
            <a:r>
              <a:rPr lang="en-US" altLang="zh-CN" sz="4400" dirty="0">
                <a:latin typeface="Gill Sans MT" panose="020B0502020104020203" pitchFamily="34" charset="0"/>
              </a:rPr>
              <a:t>from a batch</a:t>
            </a:r>
          </a:p>
          <a:p>
            <a:pPr marL="742950" indent="-742950">
              <a:lnSpc>
                <a:spcPct val="150000"/>
              </a:lnSpc>
              <a:buClr>
                <a:srgbClr val="0000FF"/>
              </a:buClr>
              <a:buFont typeface="Wingdings" panose="05000000000000000000" pitchFamily="2" charset="2"/>
              <a:buChar char="l"/>
            </a:pPr>
            <a:r>
              <a:rPr lang="en-US" altLang="zh-CN" sz="4400" dirty="0">
                <a:latin typeface="Gill Sans MT" panose="020B0502020104020203" pitchFamily="34" charset="0"/>
              </a:rPr>
              <a:t>introduces a set of </a:t>
            </a:r>
            <a:r>
              <a:rPr lang="en-US" altLang="zh-CN" sz="4400" dirty="0">
                <a:solidFill>
                  <a:srgbClr val="FF0000"/>
                </a:solidFill>
                <a:latin typeface="Gill Sans MT" panose="020B0502020104020203" pitchFamily="34" charset="0"/>
              </a:rPr>
              <a:t>superfluous hyperparameters </a:t>
            </a:r>
            <a:r>
              <a:rPr lang="en-US" altLang="zh-CN" sz="4400" dirty="0">
                <a:latin typeface="Gill Sans MT" panose="020B0502020104020203" pitchFamily="34" charset="0"/>
              </a:rPr>
              <a:t>that require careful tuning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14" name="object 4"/>
          <p:cNvSpPr txBox="1"/>
          <p:nvPr/>
        </p:nvSpPr>
        <p:spPr>
          <a:xfrm>
            <a:off x="17163115" y="10753006"/>
            <a:ext cx="585135" cy="3462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680"/>
              </a:lnSpc>
            </a:pPr>
            <a:fld id="{81D60167-4931-47E6-BA6A-407CBD079E47}" type="slidenum">
              <a:rPr sz="2300" dirty="0">
                <a:solidFill>
                  <a:srgbClr val="0433FF"/>
                </a:solidFill>
                <a:latin typeface="Gill Sans MT"/>
                <a:cs typeface="Gill Sans MT"/>
              </a:rPr>
              <a:t>27</a:t>
            </a:fld>
            <a:endParaRPr sz="2300" dirty="0">
              <a:latin typeface="Gill Sans MT"/>
              <a:cs typeface="Gill Sans MT"/>
            </a:endParaRPr>
          </a:p>
        </p:txBody>
      </p:sp>
      <p:sp>
        <p:nvSpPr>
          <p:cNvPr id="1048715" name="标题 1"/>
          <p:cNvSpPr>
            <a:spLocks noGrp="1"/>
          </p:cNvSpPr>
          <p:nvPr/>
        </p:nvSpPr>
        <p:spPr>
          <a:xfrm>
            <a:off x="4794250" y="168275"/>
            <a:ext cx="9601200" cy="1154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500" b="0" i="0">
                <a:solidFill>
                  <a:srgbClr val="24242E"/>
                </a:solidFill>
                <a:latin typeface="Gill Sans MT"/>
                <a:ea typeface="+mj-ea"/>
                <a:cs typeface="Gill Sans MT"/>
              </a:defRPr>
            </a:lvl1pPr>
          </a:lstStyle>
          <a:p>
            <a:pPr algn="ctr"/>
            <a:r>
              <a:rPr lang="en-US" altLang="zh-CN" dirty="0"/>
              <a:t>Episodic learning  </a:t>
            </a:r>
            <a:endParaRPr lang="zh-CN" altLang="en-US" dirty="0"/>
          </a:p>
        </p:txBody>
      </p:sp>
      <p:sp>
        <p:nvSpPr>
          <p:cNvPr id="1048716" name="文本框 4"/>
          <p:cNvSpPr txBox="1"/>
          <p:nvPr/>
        </p:nvSpPr>
        <p:spPr>
          <a:xfrm>
            <a:off x="714642" y="2073275"/>
            <a:ext cx="18211800" cy="9886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lnSpc>
                <a:spcPct val="150000"/>
              </a:lnSpc>
              <a:buClr>
                <a:srgbClr val="0000FF"/>
              </a:buClr>
              <a:buFont typeface="Wingdings" panose="05000000000000000000" pitchFamily="2" charset="2"/>
              <a:buChar char="l"/>
            </a:pPr>
            <a:r>
              <a:rPr lang="en-US" altLang="zh-CN" sz="4400" dirty="0">
                <a:latin typeface="Gill Sans MT" panose="020B0502020104020203" pitchFamily="34" charset="0"/>
              </a:rPr>
              <a:t>N way K shot Q query</a:t>
            </a:r>
          </a:p>
        </p:txBody>
      </p:sp>
      <p:pic>
        <p:nvPicPr>
          <p:cNvPr id="5" name="图片 7">
            <a:extLst>
              <a:ext uri="{FF2B5EF4-FFF2-40B4-BE49-F238E27FC236}">
                <a16:creationId xmlns:a16="http://schemas.microsoft.com/office/drawing/2014/main" id="{635BF7E6-1C0F-458C-A9DD-A24FFA5994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2650" y="1322437"/>
            <a:ext cx="12173204" cy="10098224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17" name="object 4"/>
          <p:cNvSpPr txBox="1"/>
          <p:nvPr/>
        </p:nvSpPr>
        <p:spPr>
          <a:xfrm>
            <a:off x="17163115" y="10753006"/>
            <a:ext cx="585135" cy="3462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680"/>
              </a:lnSpc>
            </a:pPr>
            <a:fld id="{81D60167-4931-47E6-BA6A-407CBD079E47}" type="slidenum">
              <a:rPr sz="2300" dirty="0">
                <a:solidFill>
                  <a:srgbClr val="0433FF"/>
                </a:solidFill>
                <a:latin typeface="Gill Sans MT"/>
                <a:cs typeface="Gill Sans MT"/>
              </a:rPr>
              <a:t>28</a:t>
            </a:fld>
            <a:endParaRPr sz="2300" dirty="0">
              <a:latin typeface="Gill Sans MT"/>
              <a:cs typeface="Gill Sans MT"/>
            </a:endParaRPr>
          </a:p>
        </p:txBody>
      </p:sp>
      <p:sp>
        <p:nvSpPr>
          <p:cNvPr id="1048718" name="标题 1"/>
          <p:cNvSpPr>
            <a:spLocks noGrp="1"/>
          </p:cNvSpPr>
          <p:nvPr/>
        </p:nvSpPr>
        <p:spPr>
          <a:xfrm>
            <a:off x="4794250" y="168275"/>
            <a:ext cx="9601200" cy="1154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500" b="0" i="0">
                <a:solidFill>
                  <a:srgbClr val="24242E"/>
                </a:solidFill>
                <a:latin typeface="Gill Sans MT"/>
                <a:ea typeface="+mj-ea"/>
                <a:cs typeface="Gill Sans MT"/>
              </a:defRPr>
            </a:lvl1pPr>
          </a:lstStyle>
          <a:p>
            <a:pPr algn="ctr"/>
            <a:r>
              <a:rPr lang="en-US" altLang="zh-CN" dirty="0"/>
              <a:t>Prototypical networks</a:t>
            </a:r>
            <a:endParaRPr lang="zh-CN" altLang="en-US" dirty="0"/>
          </a:p>
        </p:txBody>
      </p:sp>
      <p:pic>
        <p:nvPicPr>
          <p:cNvPr id="2097179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650" y="4130675"/>
            <a:ext cx="17136187" cy="6172200"/>
          </a:xfrm>
          <a:prstGeom prst="rect">
            <a:avLst/>
          </a:prstGeom>
        </p:spPr>
      </p:pic>
      <p:pic>
        <p:nvPicPr>
          <p:cNvPr id="2097180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7450" y="1896035"/>
            <a:ext cx="12907012" cy="2462965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81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2185" y="2345551"/>
            <a:ext cx="10896600" cy="7489304"/>
          </a:xfrm>
          <a:prstGeom prst="rect">
            <a:avLst/>
          </a:prstGeom>
        </p:spPr>
      </p:pic>
      <p:sp>
        <p:nvSpPr>
          <p:cNvPr id="1048719" name="object 4"/>
          <p:cNvSpPr txBox="1"/>
          <p:nvPr/>
        </p:nvSpPr>
        <p:spPr>
          <a:xfrm>
            <a:off x="17163115" y="10753006"/>
            <a:ext cx="585135" cy="3462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680"/>
              </a:lnSpc>
            </a:pPr>
            <a:fld id="{81D60167-4931-47E6-BA6A-407CBD079E47}" type="slidenum">
              <a:rPr sz="2300" dirty="0">
                <a:solidFill>
                  <a:srgbClr val="0433FF"/>
                </a:solidFill>
                <a:latin typeface="Gill Sans MT"/>
                <a:cs typeface="Gill Sans MT"/>
              </a:rPr>
              <a:t>29</a:t>
            </a:fld>
            <a:endParaRPr sz="2300" dirty="0">
              <a:latin typeface="Gill Sans MT"/>
              <a:cs typeface="Gill Sans MT"/>
            </a:endParaRPr>
          </a:p>
        </p:txBody>
      </p:sp>
      <p:sp>
        <p:nvSpPr>
          <p:cNvPr id="1048720" name="标题 1"/>
          <p:cNvSpPr>
            <a:spLocks noGrp="1"/>
          </p:cNvSpPr>
          <p:nvPr/>
        </p:nvSpPr>
        <p:spPr>
          <a:xfrm>
            <a:off x="4794250" y="168275"/>
            <a:ext cx="9601200" cy="1154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500" b="0" i="0">
                <a:solidFill>
                  <a:srgbClr val="24242E"/>
                </a:solidFill>
                <a:latin typeface="Gill Sans MT"/>
                <a:ea typeface="+mj-ea"/>
                <a:cs typeface="Gill Sans MT"/>
              </a:defRPr>
            </a:lvl1pPr>
          </a:lstStyle>
          <a:p>
            <a:pPr algn="ctr"/>
            <a:r>
              <a:rPr lang="en-US" altLang="zh-CN" dirty="0"/>
              <a:t>Matching Networks</a:t>
            </a:r>
            <a:endParaRPr lang="zh-CN" altLang="en-US" dirty="0"/>
          </a:p>
        </p:txBody>
      </p:sp>
      <p:pic>
        <p:nvPicPr>
          <p:cNvPr id="2097182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58750" y="4587875"/>
            <a:ext cx="9785542" cy="2667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2" name="object 4"/>
          <p:cNvSpPr txBox="1"/>
          <p:nvPr/>
        </p:nvSpPr>
        <p:spPr>
          <a:xfrm>
            <a:off x="17163115" y="10753006"/>
            <a:ext cx="585135" cy="3462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680"/>
              </a:lnSpc>
            </a:pPr>
            <a:fld id="{81D60167-4931-47E6-BA6A-407CBD079E47}" type="slidenum">
              <a:rPr sz="2300" dirty="0">
                <a:solidFill>
                  <a:srgbClr val="0433FF"/>
                </a:solidFill>
                <a:latin typeface="Gill Sans MT"/>
                <a:cs typeface="Gill Sans MT"/>
              </a:rPr>
              <a:t>3</a:t>
            </a:fld>
            <a:endParaRPr sz="2300" dirty="0">
              <a:latin typeface="Gill Sans MT"/>
              <a:cs typeface="Gill Sans MT"/>
            </a:endParaRPr>
          </a:p>
        </p:txBody>
      </p:sp>
      <p:sp>
        <p:nvSpPr>
          <p:cNvPr id="1048603" name="标题 1"/>
          <p:cNvSpPr>
            <a:spLocks noGrp="1"/>
          </p:cNvSpPr>
          <p:nvPr/>
        </p:nvSpPr>
        <p:spPr>
          <a:xfrm>
            <a:off x="7080250" y="168275"/>
            <a:ext cx="5373760" cy="22352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500" b="0" i="0">
                <a:solidFill>
                  <a:srgbClr val="24242E"/>
                </a:solidFill>
                <a:latin typeface="Gill Sans MT"/>
                <a:ea typeface="+mj-ea"/>
                <a:cs typeface="Gill Sans MT"/>
              </a:defRPr>
            </a:lvl1pPr>
          </a:lstStyle>
          <a:p>
            <a:pPr algn="ctr"/>
            <a:r>
              <a:rPr lang="en-US" altLang="zh-CN" dirty="0"/>
              <a:t>Contribution  </a:t>
            </a:r>
            <a:endParaRPr lang="zh-CN" altLang="en-US" dirty="0"/>
          </a:p>
        </p:txBody>
      </p:sp>
      <p:sp>
        <p:nvSpPr>
          <p:cNvPr id="1048604" name="文本框 4"/>
          <p:cNvSpPr txBox="1"/>
          <p:nvPr/>
        </p:nvSpPr>
        <p:spPr>
          <a:xfrm>
            <a:off x="3117850" y="2301875"/>
            <a:ext cx="16154402" cy="4035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lnSpc>
                <a:spcPct val="150000"/>
              </a:lnSpc>
              <a:buClr>
                <a:srgbClr val="0000FF"/>
              </a:buClr>
              <a:buFont typeface="Wingdings" panose="05000000000000000000" pitchFamily="2" charset="2"/>
              <a:buChar char="l"/>
            </a:pPr>
            <a:r>
              <a:rPr lang="en-US" altLang="zh-CN" sz="4400" dirty="0">
                <a:latin typeface="Gill Sans MT" panose="020B0502020104020203" pitchFamily="34" charset="0"/>
              </a:rPr>
              <a:t>Use of </a:t>
            </a:r>
            <a:r>
              <a:rPr lang="en-US" altLang="zh-CN" sz="4400" dirty="0">
                <a:solidFill>
                  <a:srgbClr val="FF0000"/>
                </a:solidFill>
                <a:latin typeface="Gill Sans MT" panose="020B0502020104020203" pitchFamily="34" charset="0"/>
              </a:rPr>
              <a:t>gradients</a:t>
            </a:r>
            <a:r>
              <a:rPr lang="en-US" altLang="zh-CN" sz="4400" dirty="0">
                <a:latin typeface="Gill Sans MT" panose="020B0502020104020203" pitchFamily="34" charset="0"/>
              </a:rPr>
              <a:t> as features to represent tasks</a:t>
            </a:r>
          </a:p>
          <a:p>
            <a:pPr marL="742950" indent="-742950">
              <a:lnSpc>
                <a:spcPct val="150000"/>
              </a:lnSpc>
              <a:buClr>
                <a:srgbClr val="0000FF"/>
              </a:buClr>
              <a:buFont typeface="Wingdings" panose="05000000000000000000" pitchFamily="2" charset="2"/>
              <a:buChar char="l"/>
            </a:pPr>
            <a:r>
              <a:rPr lang="en-US" altLang="zh-CN" sz="4400" dirty="0">
                <a:latin typeface="Gill Sans MT" panose="020B0502020104020203" pitchFamily="34" charset="0"/>
              </a:rPr>
              <a:t> Pre-trained </a:t>
            </a:r>
            <a:r>
              <a:rPr lang="en-US" altLang="zh-CN" sz="4400" dirty="0">
                <a:solidFill>
                  <a:srgbClr val="FF0000"/>
                </a:solidFill>
                <a:latin typeface="Gill Sans MT" panose="020B0502020104020203" pitchFamily="34" charset="0"/>
              </a:rPr>
              <a:t>BERT with adapter </a:t>
            </a:r>
            <a:r>
              <a:rPr lang="en-US" altLang="zh-CN" sz="4400" dirty="0">
                <a:latin typeface="Gill Sans MT" panose="020B0502020104020203" pitchFamily="34" charset="0"/>
              </a:rPr>
              <a:t>modules</a:t>
            </a:r>
          </a:p>
          <a:p>
            <a:pPr marL="742950" indent="-742950">
              <a:lnSpc>
                <a:spcPct val="150000"/>
              </a:lnSpc>
              <a:buClr>
                <a:srgbClr val="0000FF"/>
              </a:buClr>
              <a:buFont typeface="Wingdings" panose="05000000000000000000" pitchFamily="2" charset="2"/>
              <a:buChar char="l"/>
            </a:pPr>
            <a:r>
              <a:rPr lang="en-US" altLang="zh-CN" sz="4400" dirty="0">
                <a:solidFill>
                  <a:srgbClr val="FF0000"/>
                </a:solidFill>
                <a:latin typeface="Gill Sans MT" panose="020B0502020104020203" pitchFamily="34" charset="0"/>
              </a:rPr>
              <a:t>&gt;</a:t>
            </a:r>
            <a:r>
              <a:rPr lang="en-US" altLang="zh-CN" sz="4400" dirty="0">
                <a:latin typeface="Gill Sans MT" panose="020B0502020104020203" pitchFamily="34" charset="0"/>
              </a:rPr>
              <a:t> traditional fine-tuning</a:t>
            </a:r>
          </a:p>
          <a:p>
            <a:pPr marL="742950" indent="-742950">
              <a:lnSpc>
                <a:spcPct val="150000"/>
              </a:lnSpc>
              <a:buClr>
                <a:srgbClr val="0000FF"/>
              </a:buClr>
              <a:buFont typeface="Wingdings" panose="05000000000000000000" pitchFamily="2" charset="2"/>
              <a:buChar char="l"/>
            </a:pPr>
            <a:r>
              <a:rPr lang="en-US" altLang="zh-CN" sz="4400" dirty="0">
                <a:solidFill>
                  <a:srgbClr val="FF0000"/>
                </a:solidFill>
                <a:latin typeface="Gill Sans MT" panose="020B0502020104020203" pitchFamily="34" charset="0"/>
              </a:rPr>
              <a:t>&gt;</a:t>
            </a:r>
            <a:r>
              <a:rPr lang="en-US" altLang="zh-CN" sz="4400" dirty="0">
                <a:latin typeface="Gill Sans MT" panose="020B0502020104020203" pitchFamily="34" charset="0"/>
              </a:rPr>
              <a:t>state of-the-art meta-learning approaches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21" name="object 4"/>
          <p:cNvSpPr txBox="1"/>
          <p:nvPr/>
        </p:nvSpPr>
        <p:spPr>
          <a:xfrm>
            <a:off x="17163115" y="10753006"/>
            <a:ext cx="585135" cy="3462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680"/>
              </a:lnSpc>
            </a:pPr>
            <a:fld id="{81D60167-4931-47E6-BA6A-407CBD079E47}" type="slidenum">
              <a:rPr sz="2300" dirty="0">
                <a:solidFill>
                  <a:srgbClr val="0433FF"/>
                </a:solidFill>
                <a:latin typeface="Gill Sans MT"/>
                <a:cs typeface="Gill Sans MT"/>
              </a:rPr>
              <a:t>30</a:t>
            </a:fld>
            <a:endParaRPr sz="2300" dirty="0">
              <a:latin typeface="Gill Sans MT"/>
              <a:cs typeface="Gill Sans MT"/>
            </a:endParaRPr>
          </a:p>
        </p:txBody>
      </p:sp>
      <p:sp>
        <p:nvSpPr>
          <p:cNvPr id="1048722" name="标题 1"/>
          <p:cNvSpPr>
            <a:spLocks noGrp="1"/>
          </p:cNvSpPr>
          <p:nvPr/>
        </p:nvSpPr>
        <p:spPr>
          <a:xfrm>
            <a:off x="4794250" y="168275"/>
            <a:ext cx="9601200" cy="1154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500" b="0" i="0">
                <a:solidFill>
                  <a:srgbClr val="24242E"/>
                </a:solidFill>
                <a:latin typeface="Gill Sans MT"/>
                <a:ea typeface="+mj-ea"/>
                <a:cs typeface="Gill Sans MT"/>
              </a:defRPr>
            </a:lvl1pPr>
          </a:lstStyle>
          <a:p>
            <a:pPr algn="ctr"/>
            <a:r>
              <a:rPr lang="en-US" altLang="zh-CN" dirty="0"/>
              <a:t>NCA</a:t>
            </a:r>
            <a:endParaRPr lang="zh-CN" altLang="en-US" dirty="0"/>
          </a:p>
        </p:txBody>
      </p:sp>
      <p:pic>
        <p:nvPicPr>
          <p:cNvPr id="2097183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6850" y="4740275"/>
            <a:ext cx="11212694" cy="3543306"/>
          </a:xfrm>
          <a:prstGeom prst="rect">
            <a:avLst/>
          </a:prstGeom>
        </p:spPr>
      </p:pic>
      <p:sp>
        <p:nvSpPr>
          <p:cNvPr id="1048723" name="文本框 6"/>
          <p:cNvSpPr txBox="1"/>
          <p:nvPr/>
        </p:nvSpPr>
        <p:spPr>
          <a:xfrm>
            <a:off x="2355850" y="2666478"/>
            <a:ext cx="16154402" cy="9886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lnSpc>
                <a:spcPct val="150000"/>
              </a:lnSpc>
              <a:buClr>
                <a:srgbClr val="0000FF"/>
              </a:buClr>
              <a:buFont typeface="Wingdings" panose="05000000000000000000" pitchFamily="2" charset="2"/>
              <a:buChar char="l"/>
            </a:pPr>
            <a:r>
              <a:rPr lang="en-US" altLang="zh-CN" sz="4400" dirty="0">
                <a:latin typeface="Gill Sans MT" panose="020B0502020104020203" pitchFamily="34" charset="0"/>
              </a:rPr>
              <a:t>z: image embedding</a:t>
            </a:r>
          </a:p>
        </p:txBody>
      </p:sp>
      <p:pic>
        <p:nvPicPr>
          <p:cNvPr id="2097184" name="图片 2"/>
          <p:cNvPicPr>
            <a:picLocks noChangeAspect="1"/>
          </p:cNvPicPr>
          <p:nvPr/>
        </p:nvPicPr>
        <p:blipFill rotWithShape="1">
          <a:blip r:embed="rId4"/>
          <a:srcRect t="10038"/>
          <a:stretch>
            <a:fillRect/>
          </a:stretch>
        </p:blipFill>
        <p:spPr>
          <a:xfrm>
            <a:off x="2725951" y="8528892"/>
            <a:ext cx="7010400" cy="830175"/>
          </a:xfrm>
          <a:prstGeom prst="rect">
            <a:avLst/>
          </a:prstGeom>
        </p:spPr>
      </p:pic>
      <p:sp>
        <p:nvSpPr>
          <p:cNvPr id="1048724" name="标注: 线形 8"/>
          <p:cNvSpPr/>
          <p:nvPr/>
        </p:nvSpPr>
        <p:spPr>
          <a:xfrm>
            <a:off x="4946650" y="6511928"/>
            <a:ext cx="990600" cy="660399"/>
          </a:xfrm>
          <a:prstGeom prst="borderCallout1">
            <a:avLst>
              <a:gd name="adj1" fmla="val 99347"/>
              <a:gd name="adj2" fmla="val 59176"/>
              <a:gd name="adj3" fmla="val 317093"/>
              <a:gd name="adj4" fmla="val -12156"/>
            </a:avLst>
          </a:prstGeom>
          <a:solidFill>
            <a:srgbClr val="FDD7F5">
              <a:alpha val="50000"/>
            </a:srgbClr>
          </a:solidFill>
          <a:ln>
            <a:solidFill>
              <a:srgbClr val="FF99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25" name="object 4"/>
          <p:cNvSpPr txBox="1"/>
          <p:nvPr/>
        </p:nvSpPr>
        <p:spPr>
          <a:xfrm>
            <a:off x="17163115" y="10753006"/>
            <a:ext cx="585135" cy="3462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680"/>
              </a:lnSpc>
            </a:pPr>
            <a:fld id="{81D60167-4931-47E6-BA6A-407CBD079E47}" type="slidenum">
              <a:rPr sz="2300" dirty="0">
                <a:solidFill>
                  <a:srgbClr val="0433FF"/>
                </a:solidFill>
                <a:latin typeface="Gill Sans MT"/>
                <a:cs typeface="Gill Sans MT"/>
              </a:rPr>
              <a:t>31</a:t>
            </a:fld>
            <a:endParaRPr sz="2300" dirty="0">
              <a:latin typeface="Gill Sans MT"/>
              <a:cs typeface="Gill Sans MT"/>
            </a:endParaRPr>
          </a:p>
        </p:txBody>
      </p:sp>
      <p:sp>
        <p:nvSpPr>
          <p:cNvPr id="1048726" name="标题 1"/>
          <p:cNvSpPr>
            <a:spLocks noGrp="1"/>
          </p:cNvSpPr>
          <p:nvPr/>
        </p:nvSpPr>
        <p:spPr>
          <a:xfrm>
            <a:off x="4794250" y="168275"/>
            <a:ext cx="9601200" cy="1154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500" b="0" i="0">
                <a:solidFill>
                  <a:srgbClr val="24242E"/>
                </a:solidFill>
                <a:latin typeface="Gill Sans MT"/>
                <a:ea typeface="+mj-ea"/>
                <a:cs typeface="Gill Sans MT"/>
              </a:defRPr>
            </a:lvl1pPr>
          </a:lstStyle>
          <a:p>
            <a:pPr algn="ctr"/>
            <a:r>
              <a:rPr lang="en-US" altLang="zh-CN" dirty="0"/>
              <a:t>Differ </a:t>
            </a:r>
            <a:endParaRPr lang="zh-CN" altLang="en-US" dirty="0"/>
          </a:p>
        </p:txBody>
      </p:sp>
      <p:sp>
        <p:nvSpPr>
          <p:cNvPr id="1048727" name="文本框 6"/>
          <p:cNvSpPr txBox="1"/>
          <p:nvPr/>
        </p:nvSpPr>
        <p:spPr>
          <a:xfrm>
            <a:off x="426841" y="2454275"/>
            <a:ext cx="9296400" cy="60669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lnSpc>
                <a:spcPct val="150000"/>
              </a:lnSpc>
              <a:buClr>
                <a:srgbClr val="0000FF"/>
              </a:buClr>
              <a:buFont typeface="Wingdings" panose="05000000000000000000" pitchFamily="2" charset="2"/>
              <a:buChar char="l"/>
            </a:pPr>
            <a:r>
              <a:rPr lang="en-US" altLang="zh-CN" sz="4400" dirty="0">
                <a:latin typeface="Gill Sans MT" panose="020B0502020104020203" pitchFamily="34" charset="0"/>
              </a:rPr>
              <a:t>P&amp;M: distances between the </a:t>
            </a:r>
            <a:r>
              <a:rPr lang="en-US" altLang="zh-CN" sz="4400" dirty="0">
                <a:solidFill>
                  <a:srgbClr val="FF0000"/>
                </a:solidFill>
                <a:latin typeface="Gill Sans MT" panose="020B0502020104020203" pitchFamily="34" charset="0"/>
              </a:rPr>
              <a:t>query and the support set</a:t>
            </a:r>
            <a:r>
              <a:rPr lang="en-US" altLang="zh-CN" sz="4400" dirty="0">
                <a:latin typeface="Gill Sans MT" panose="020B0502020104020203" pitchFamily="34" charset="0"/>
              </a:rPr>
              <a:t>, NCA: </a:t>
            </a:r>
            <a:r>
              <a:rPr lang="en-US" altLang="zh-CN" sz="4400" dirty="0">
                <a:solidFill>
                  <a:srgbClr val="FF0000"/>
                </a:solidFill>
                <a:latin typeface="Gill Sans MT" panose="020B0502020104020203" pitchFamily="34" charset="0"/>
              </a:rPr>
              <a:t>all</a:t>
            </a:r>
          </a:p>
          <a:p>
            <a:pPr marL="742950" indent="-742950">
              <a:lnSpc>
                <a:spcPct val="150000"/>
              </a:lnSpc>
              <a:buClr>
                <a:srgbClr val="0000FF"/>
              </a:buClr>
              <a:buFont typeface="Wingdings" panose="05000000000000000000" pitchFamily="2" charset="2"/>
              <a:buChar char="l"/>
            </a:pPr>
            <a:r>
              <a:rPr lang="en-US" altLang="zh-CN" sz="4400" dirty="0">
                <a:latin typeface="Gill Sans MT" panose="020B0502020104020203" pitchFamily="34" charset="0"/>
              </a:rPr>
              <a:t>Only PNs rely on the creation of </a:t>
            </a:r>
            <a:r>
              <a:rPr lang="en-US" altLang="zh-CN" sz="4400" dirty="0">
                <a:solidFill>
                  <a:srgbClr val="FF0000"/>
                </a:solidFill>
                <a:latin typeface="Gill Sans MT" panose="020B0502020104020203" pitchFamily="34" charset="0"/>
              </a:rPr>
              <a:t>prototypes</a:t>
            </a:r>
          </a:p>
          <a:p>
            <a:pPr marL="742950" indent="-742950">
              <a:lnSpc>
                <a:spcPct val="150000"/>
              </a:lnSpc>
              <a:buClr>
                <a:srgbClr val="0000FF"/>
              </a:buClr>
              <a:buFont typeface="Wingdings" panose="05000000000000000000" pitchFamily="2" charset="2"/>
              <a:buChar char="l"/>
            </a:pPr>
            <a:r>
              <a:rPr lang="en-US" altLang="zh-CN" sz="4400" dirty="0">
                <a:latin typeface="Gill Sans MT" panose="020B0502020104020203" pitchFamily="34" charset="0"/>
              </a:rPr>
              <a:t>Sampling “with replacement” </a:t>
            </a:r>
            <a:r>
              <a:rPr lang="en-US" altLang="zh-CN" sz="4400" dirty="0">
                <a:solidFill>
                  <a:srgbClr val="FF0000"/>
                </a:solidFill>
                <a:latin typeface="Gill Sans MT" panose="020B0502020104020203" pitchFamily="34" charset="0"/>
              </a:rPr>
              <a:t>vs</a:t>
            </a:r>
            <a:r>
              <a:rPr lang="en-US" altLang="zh-CN" sz="4400" dirty="0">
                <a:latin typeface="Gill Sans MT" panose="020B0502020104020203" pitchFamily="34" charset="0"/>
              </a:rPr>
              <a:t> sampling “with</a:t>
            </a:r>
            <a:r>
              <a:rPr lang="en-US" altLang="zh-CN" sz="4400" dirty="0">
                <a:solidFill>
                  <a:srgbClr val="FF0000"/>
                </a:solidFill>
                <a:latin typeface="Gill Sans MT" panose="020B0502020104020203" pitchFamily="34" charset="0"/>
              </a:rPr>
              <a:t>out</a:t>
            </a:r>
            <a:r>
              <a:rPr lang="en-US" altLang="zh-CN" sz="4400" dirty="0">
                <a:latin typeface="Gill Sans MT" panose="020B0502020104020203" pitchFamily="34" charset="0"/>
              </a:rPr>
              <a:t> replacement”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2730781-70AD-4CD7-9343-EDBD1A29F4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0050" y="1920875"/>
            <a:ext cx="9296400" cy="7711784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28" name="object 4"/>
          <p:cNvSpPr txBox="1"/>
          <p:nvPr/>
        </p:nvSpPr>
        <p:spPr>
          <a:xfrm>
            <a:off x="17163115" y="10753006"/>
            <a:ext cx="585135" cy="3462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680"/>
              </a:lnSpc>
            </a:pPr>
            <a:fld id="{81D60167-4931-47E6-BA6A-407CBD079E47}" type="slidenum">
              <a:rPr sz="2300" dirty="0">
                <a:solidFill>
                  <a:srgbClr val="0433FF"/>
                </a:solidFill>
                <a:latin typeface="Gill Sans MT"/>
                <a:cs typeface="Gill Sans MT"/>
              </a:rPr>
              <a:t>32</a:t>
            </a:fld>
            <a:endParaRPr sz="2300" dirty="0">
              <a:latin typeface="Gill Sans MT"/>
              <a:cs typeface="Gill Sans MT"/>
            </a:endParaRPr>
          </a:p>
        </p:txBody>
      </p:sp>
      <p:sp>
        <p:nvSpPr>
          <p:cNvPr id="1048729" name="标题 1"/>
          <p:cNvSpPr>
            <a:spLocks noGrp="1"/>
          </p:cNvSpPr>
          <p:nvPr/>
        </p:nvSpPr>
        <p:spPr>
          <a:xfrm>
            <a:off x="4794250" y="168275"/>
            <a:ext cx="11963400" cy="1154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500" b="0" i="0">
                <a:solidFill>
                  <a:srgbClr val="24242E"/>
                </a:solidFill>
                <a:latin typeface="Gill Sans MT"/>
                <a:ea typeface="+mj-ea"/>
                <a:cs typeface="Gill Sans MT"/>
              </a:defRPr>
            </a:lvl1pPr>
          </a:lstStyle>
          <a:p>
            <a:pPr algn="ctr"/>
            <a:r>
              <a:rPr lang="en-US" altLang="zh-CN" dirty="0" err="1"/>
              <a:t>NCA:Evaluation</a:t>
            </a:r>
            <a:r>
              <a:rPr lang="en-US" altLang="zh-CN" dirty="0"/>
              <a:t> methods </a:t>
            </a:r>
            <a:endParaRPr lang="zh-CN" altLang="en-US" dirty="0"/>
          </a:p>
        </p:txBody>
      </p:sp>
      <p:sp>
        <p:nvSpPr>
          <p:cNvPr id="1048730" name="文本框 6"/>
          <p:cNvSpPr txBox="1"/>
          <p:nvPr/>
        </p:nvSpPr>
        <p:spPr>
          <a:xfrm>
            <a:off x="2203450" y="2659655"/>
            <a:ext cx="16154402" cy="30199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lnSpc>
                <a:spcPct val="150000"/>
              </a:lnSpc>
              <a:buClr>
                <a:srgbClr val="0000FF"/>
              </a:buClr>
              <a:buFont typeface="Wingdings" panose="05000000000000000000" pitchFamily="2" charset="2"/>
              <a:buChar char="l"/>
            </a:pPr>
            <a:r>
              <a:rPr lang="en-US" altLang="zh-CN" sz="4400" dirty="0">
                <a:latin typeface="Gill Sans MT" panose="020B0502020104020203" pitchFamily="34" charset="0"/>
              </a:rPr>
              <a:t>k-NN:</a:t>
            </a:r>
          </a:p>
          <a:p>
            <a:pPr marL="742950" indent="-742950">
              <a:lnSpc>
                <a:spcPct val="150000"/>
              </a:lnSpc>
              <a:buClr>
                <a:srgbClr val="0000FF"/>
              </a:buClr>
              <a:buFont typeface="Wingdings" panose="05000000000000000000" pitchFamily="2" charset="2"/>
              <a:buChar char="l"/>
            </a:pPr>
            <a:r>
              <a:rPr lang="en-US" altLang="zh-CN" sz="4400" dirty="0">
                <a:latin typeface="Gill Sans MT" panose="020B0502020104020203" pitchFamily="34" charset="0"/>
              </a:rPr>
              <a:t>Nearest centroid</a:t>
            </a:r>
          </a:p>
          <a:p>
            <a:pPr marL="742950" indent="-742950">
              <a:lnSpc>
                <a:spcPct val="150000"/>
              </a:lnSpc>
              <a:buClr>
                <a:srgbClr val="0000FF"/>
              </a:buClr>
              <a:buFont typeface="Wingdings" panose="05000000000000000000" pitchFamily="2" charset="2"/>
              <a:buChar char="l"/>
            </a:pPr>
            <a:r>
              <a:rPr lang="en-US" altLang="zh-CN" sz="4400" dirty="0">
                <a:latin typeface="Gill Sans MT" panose="020B0502020104020203" pitchFamily="34" charset="0"/>
              </a:rPr>
              <a:t>Soft assignments.</a:t>
            </a:r>
          </a:p>
        </p:txBody>
      </p:sp>
      <p:pic>
        <p:nvPicPr>
          <p:cNvPr id="2097186" name="图片 1"/>
          <p:cNvPicPr>
            <a:picLocks noChangeAspect="1"/>
          </p:cNvPicPr>
          <p:nvPr/>
        </p:nvPicPr>
        <p:blipFill rotWithShape="1">
          <a:blip r:embed="rId3"/>
          <a:srcRect t="10183" b="11767"/>
          <a:stretch>
            <a:fillRect/>
          </a:stretch>
        </p:blipFill>
        <p:spPr>
          <a:xfrm>
            <a:off x="5670550" y="2852299"/>
            <a:ext cx="8763000" cy="671211"/>
          </a:xfrm>
          <a:prstGeom prst="rect">
            <a:avLst/>
          </a:prstGeom>
        </p:spPr>
      </p:pic>
      <p:pic>
        <p:nvPicPr>
          <p:cNvPr id="2097187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0188" y="3902075"/>
            <a:ext cx="9715494" cy="762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31" name="object 4"/>
          <p:cNvSpPr txBox="1"/>
          <p:nvPr/>
        </p:nvSpPr>
        <p:spPr>
          <a:xfrm>
            <a:off x="17163115" y="10753006"/>
            <a:ext cx="585135" cy="3462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680"/>
              </a:lnSpc>
            </a:pPr>
            <a:fld id="{81D60167-4931-47E6-BA6A-407CBD079E47}" type="slidenum">
              <a:rPr sz="2300" dirty="0">
                <a:solidFill>
                  <a:srgbClr val="0433FF"/>
                </a:solidFill>
                <a:latin typeface="Gill Sans MT"/>
                <a:cs typeface="Gill Sans MT"/>
              </a:rPr>
              <a:t>33</a:t>
            </a:fld>
            <a:endParaRPr sz="2300" dirty="0">
              <a:latin typeface="Gill Sans MT"/>
              <a:cs typeface="Gill Sans MT"/>
            </a:endParaRPr>
          </a:p>
        </p:txBody>
      </p:sp>
      <p:sp>
        <p:nvSpPr>
          <p:cNvPr id="1048732" name="标题 1"/>
          <p:cNvSpPr>
            <a:spLocks noGrp="1"/>
          </p:cNvSpPr>
          <p:nvPr/>
        </p:nvSpPr>
        <p:spPr>
          <a:xfrm>
            <a:off x="4794250" y="168275"/>
            <a:ext cx="11125200" cy="1154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500" b="0" i="0">
                <a:solidFill>
                  <a:srgbClr val="24242E"/>
                </a:solidFill>
                <a:latin typeface="Gill Sans MT"/>
                <a:ea typeface="+mj-ea"/>
                <a:cs typeface="Gill Sans MT"/>
              </a:defRPr>
            </a:lvl1pPr>
          </a:lstStyle>
          <a:p>
            <a:pPr algn="ctr"/>
            <a:r>
              <a:rPr lang="en-US" altLang="zh-CN" dirty="0" err="1"/>
              <a:t>NCA:Evaluation</a:t>
            </a:r>
            <a:r>
              <a:rPr lang="en-US" altLang="zh-CN" dirty="0"/>
              <a:t> methods </a:t>
            </a:r>
            <a:endParaRPr lang="zh-CN" altLang="en-US" dirty="0"/>
          </a:p>
        </p:txBody>
      </p:sp>
      <p:sp>
        <p:nvSpPr>
          <p:cNvPr id="1048733" name="文本框 6"/>
          <p:cNvSpPr txBox="1"/>
          <p:nvPr/>
        </p:nvSpPr>
        <p:spPr>
          <a:xfrm>
            <a:off x="2203450" y="2659655"/>
            <a:ext cx="16154402" cy="30199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lnSpc>
                <a:spcPct val="150000"/>
              </a:lnSpc>
              <a:buClr>
                <a:srgbClr val="0000FF"/>
              </a:buClr>
              <a:buFont typeface="Wingdings" panose="05000000000000000000" pitchFamily="2" charset="2"/>
              <a:buChar char="l"/>
            </a:pPr>
            <a:r>
              <a:rPr lang="en-US" altLang="zh-CN" sz="4400" dirty="0">
                <a:latin typeface="Gill Sans MT" panose="020B0502020104020203" pitchFamily="34" charset="0"/>
              </a:rPr>
              <a:t>k-NN:</a:t>
            </a:r>
          </a:p>
          <a:p>
            <a:pPr marL="742950" indent="-742950">
              <a:lnSpc>
                <a:spcPct val="150000"/>
              </a:lnSpc>
              <a:buClr>
                <a:srgbClr val="0000FF"/>
              </a:buClr>
              <a:buFont typeface="Wingdings" panose="05000000000000000000" pitchFamily="2" charset="2"/>
              <a:buChar char="l"/>
            </a:pPr>
            <a:r>
              <a:rPr lang="en-US" altLang="zh-CN" sz="4400" dirty="0">
                <a:latin typeface="Gill Sans MT" panose="020B0502020104020203" pitchFamily="34" charset="0"/>
              </a:rPr>
              <a:t>Nearest centroid</a:t>
            </a:r>
          </a:p>
          <a:p>
            <a:pPr marL="742950" indent="-742950">
              <a:lnSpc>
                <a:spcPct val="150000"/>
              </a:lnSpc>
              <a:buClr>
                <a:srgbClr val="0000FF"/>
              </a:buClr>
              <a:buFont typeface="Wingdings" panose="05000000000000000000" pitchFamily="2" charset="2"/>
              <a:buChar char="l"/>
            </a:pPr>
            <a:r>
              <a:rPr lang="en-US" altLang="zh-CN" sz="4400" dirty="0">
                <a:latin typeface="Gill Sans MT" panose="020B0502020104020203" pitchFamily="34" charset="0"/>
              </a:rPr>
              <a:t>Soft assignments.</a:t>
            </a:r>
          </a:p>
        </p:txBody>
      </p:sp>
      <p:pic>
        <p:nvPicPr>
          <p:cNvPr id="2097188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1992" y="4983044"/>
            <a:ext cx="9749128" cy="1662232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34" name="object 4"/>
          <p:cNvSpPr txBox="1"/>
          <p:nvPr/>
        </p:nvSpPr>
        <p:spPr>
          <a:xfrm>
            <a:off x="17163115" y="10753006"/>
            <a:ext cx="585135" cy="3462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680"/>
              </a:lnSpc>
            </a:pPr>
            <a:fld id="{81D60167-4931-47E6-BA6A-407CBD079E47}" type="slidenum">
              <a:rPr sz="2300" dirty="0">
                <a:solidFill>
                  <a:srgbClr val="0433FF"/>
                </a:solidFill>
                <a:latin typeface="Gill Sans MT"/>
                <a:cs typeface="Gill Sans MT"/>
              </a:rPr>
              <a:t>34</a:t>
            </a:fld>
            <a:endParaRPr sz="2300" dirty="0">
              <a:latin typeface="Gill Sans MT"/>
              <a:cs typeface="Gill Sans MT"/>
            </a:endParaRPr>
          </a:p>
        </p:txBody>
      </p:sp>
      <p:sp>
        <p:nvSpPr>
          <p:cNvPr id="1048735" name="标题 1"/>
          <p:cNvSpPr>
            <a:spLocks noGrp="1"/>
          </p:cNvSpPr>
          <p:nvPr/>
        </p:nvSpPr>
        <p:spPr>
          <a:xfrm>
            <a:off x="4794250" y="168275"/>
            <a:ext cx="9601200" cy="1154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500" b="0" i="0">
                <a:solidFill>
                  <a:srgbClr val="24242E"/>
                </a:solidFill>
                <a:latin typeface="Gill Sans MT"/>
                <a:ea typeface="+mj-ea"/>
                <a:cs typeface="Gill Sans MT"/>
              </a:defRPr>
            </a:lvl1pPr>
          </a:lstStyle>
          <a:p>
            <a:pPr algn="ctr"/>
            <a:r>
              <a:rPr lang="en-US" altLang="zh-CN" dirty="0"/>
              <a:t>Evaluation methods </a:t>
            </a:r>
            <a:endParaRPr lang="zh-CN" altLang="en-US" dirty="0"/>
          </a:p>
        </p:txBody>
      </p:sp>
      <p:sp>
        <p:nvSpPr>
          <p:cNvPr id="1048736" name="文本框 6"/>
          <p:cNvSpPr txBox="1"/>
          <p:nvPr/>
        </p:nvSpPr>
        <p:spPr>
          <a:xfrm>
            <a:off x="2203450" y="2659655"/>
            <a:ext cx="16154402" cy="30199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lnSpc>
                <a:spcPct val="150000"/>
              </a:lnSpc>
              <a:buClr>
                <a:srgbClr val="0000FF"/>
              </a:buClr>
              <a:buFont typeface="Wingdings" panose="05000000000000000000" pitchFamily="2" charset="2"/>
              <a:buChar char="l"/>
            </a:pPr>
            <a:r>
              <a:rPr lang="en-US" altLang="zh-CN" sz="4400" dirty="0">
                <a:latin typeface="Gill Sans MT" panose="020B0502020104020203" pitchFamily="34" charset="0"/>
              </a:rPr>
              <a:t>k-NN:</a:t>
            </a:r>
          </a:p>
          <a:p>
            <a:pPr marL="742950" indent="-742950">
              <a:lnSpc>
                <a:spcPct val="150000"/>
              </a:lnSpc>
              <a:buClr>
                <a:srgbClr val="0000FF"/>
              </a:buClr>
              <a:buFont typeface="Wingdings" panose="05000000000000000000" pitchFamily="2" charset="2"/>
              <a:buChar char="l"/>
            </a:pPr>
            <a:r>
              <a:rPr lang="en-US" altLang="zh-CN" sz="4400" dirty="0">
                <a:solidFill>
                  <a:srgbClr val="FF0000"/>
                </a:solidFill>
                <a:latin typeface="Gill Sans MT" panose="020B0502020104020203" pitchFamily="34" charset="0"/>
              </a:rPr>
              <a:t>Nearest centroid</a:t>
            </a:r>
          </a:p>
          <a:p>
            <a:pPr marL="742950" indent="-742950">
              <a:lnSpc>
                <a:spcPct val="150000"/>
              </a:lnSpc>
              <a:buClr>
                <a:srgbClr val="0000FF"/>
              </a:buClr>
              <a:buFont typeface="Wingdings" panose="05000000000000000000" pitchFamily="2" charset="2"/>
              <a:buChar char="l"/>
            </a:pPr>
            <a:r>
              <a:rPr lang="en-US" altLang="zh-CN" sz="4400" dirty="0">
                <a:latin typeface="Gill Sans MT" panose="020B0502020104020203" pitchFamily="34" charset="0"/>
              </a:rPr>
              <a:t>Soft assignments.</a:t>
            </a:r>
          </a:p>
        </p:txBody>
      </p:sp>
      <p:pic>
        <p:nvPicPr>
          <p:cNvPr id="2097189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0188" y="3902075"/>
            <a:ext cx="9715494" cy="7620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37" name="object 4"/>
          <p:cNvSpPr txBox="1"/>
          <p:nvPr/>
        </p:nvSpPr>
        <p:spPr>
          <a:xfrm>
            <a:off x="17163115" y="10753006"/>
            <a:ext cx="585135" cy="3462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680"/>
              </a:lnSpc>
            </a:pPr>
            <a:fld id="{81D60167-4931-47E6-BA6A-407CBD079E47}" type="slidenum">
              <a:rPr sz="2300" dirty="0">
                <a:solidFill>
                  <a:srgbClr val="0433FF"/>
                </a:solidFill>
                <a:latin typeface="Gill Sans MT"/>
                <a:cs typeface="Gill Sans MT"/>
              </a:rPr>
              <a:t>35</a:t>
            </a:fld>
            <a:endParaRPr sz="2300" dirty="0">
              <a:latin typeface="Gill Sans MT"/>
              <a:cs typeface="Gill Sans MT"/>
            </a:endParaRPr>
          </a:p>
        </p:txBody>
      </p:sp>
      <p:sp>
        <p:nvSpPr>
          <p:cNvPr id="1048738" name="标题 1"/>
          <p:cNvSpPr>
            <a:spLocks noGrp="1"/>
          </p:cNvSpPr>
          <p:nvPr/>
        </p:nvSpPr>
        <p:spPr>
          <a:xfrm>
            <a:off x="4794250" y="168275"/>
            <a:ext cx="9601200" cy="1154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500" b="0" i="0">
                <a:solidFill>
                  <a:srgbClr val="24242E"/>
                </a:solidFill>
                <a:latin typeface="Gill Sans MT"/>
                <a:ea typeface="+mj-ea"/>
                <a:cs typeface="Gill Sans MT"/>
              </a:defRPr>
            </a:lvl1pPr>
          </a:lstStyle>
          <a:p>
            <a:pPr algn="ctr"/>
            <a:r>
              <a:rPr lang="en-US" altLang="zh-CN" dirty="0"/>
              <a:t>Experiment</a:t>
            </a:r>
            <a:endParaRPr lang="zh-CN" altLang="en-US" dirty="0"/>
          </a:p>
        </p:txBody>
      </p:sp>
      <p:sp>
        <p:nvSpPr>
          <p:cNvPr id="1048739" name="文本框 6"/>
          <p:cNvSpPr txBox="1"/>
          <p:nvPr/>
        </p:nvSpPr>
        <p:spPr>
          <a:xfrm>
            <a:off x="2203450" y="2659655"/>
            <a:ext cx="16154402" cy="5051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lnSpc>
                <a:spcPct val="150000"/>
              </a:lnSpc>
              <a:buClr>
                <a:srgbClr val="0000FF"/>
              </a:buClr>
              <a:buFont typeface="Wingdings" panose="05000000000000000000" pitchFamily="2" charset="2"/>
              <a:buChar char="l"/>
            </a:pPr>
            <a:r>
              <a:rPr lang="en-US" altLang="zh-CN" sz="4400" dirty="0">
                <a:latin typeface="Gill Sans MT" panose="020B0502020104020203" pitchFamily="34" charset="0"/>
              </a:rPr>
              <a:t>Dataset: </a:t>
            </a:r>
            <a:r>
              <a:rPr lang="en-US" altLang="zh-CN" sz="4400" dirty="0" err="1">
                <a:latin typeface="Gill Sans MT" panose="020B0502020104020203" pitchFamily="34" charset="0"/>
              </a:rPr>
              <a:t>miniImageNet</a:t>
            </a:r>
            <a:r>
              <a:rPr lang="en-US" altLang="zh-CN" sz="4400" dirty="0">
                <a:latin typeface="Gill Sans MT" panose="020B0502020104020203" pitchFamily="34" charset="0"/>
              </a:rPr>
              <a:t> , CIFAR-FS and </a:t>
            </a:r>
            <a:r>
              <a:rPr lang="en-US" altLang="zh-CN" sz="4400" dirty="0" err="1">
                <a:latin typeface="Gill Sans MT" panose="020B0502020104020203" pitchFamily="34" charset="0"/>
              </a:rPr>
              <a:t>tieredImageNet</a:t>
            </a:r>
            <a:endParaRPr lang="en-US" altLang="zh-CN" sz="4400" dirty="0">
              <a:latin typeface="Gill Sans MT" panose="020B0502020104020203" pitchFamily="34" charset="0"/>
            </a:endParaRPr>
          </a:p>
          <a:p>
            <a:pPr marL="742950" indent="-742950">
              <a:lnSpc>
                <a:spcPct val="150000"/>
              </a:lnSpc>
              <a:buClr>
                <a:srgbClr val="0000FF"/>
              </a:buClr>
              <a:buFont typeface="Wingdings" panose="05000000000000000000" pitchFamily="2" charset="2"/>
              <a:buChar char="l"/>
            </a:pPr>
            <a:r>
              <a:rPr lang="en-US" altLang="zh-CN" sz="4400" dirty="0">
                <a:latin typeface="Gill Sans MT" panose="020B0502020104020203" pitchFamily="34" charset="0"/>
              </a:rPr>
              <a:t>Network: ResNet-12</a:t>
            </a:r>
          </a:p>
          <a:p>
            <a:pPr marL="742950" indent="-742950">
              <a:lnSpc>
                <a:spcPct val="150000"/>
              </a:lnSpc>
              <a:buClr>
                <a:srgbClr val="0000FF"/>
              </a:buClr>
              <a:buFont typeface="Wingdings" panose="05000000000000000000" pitchFamily="2" charset="2"/>
              <a:buChar char="l"/>
            </a:pPr>
            <a:r>
              <a:rPr lang="en-US" altLang="zh-CN" sz="4400" dirty="0" err="1">
                <a:latin typeface="Gill Sans MT" panose="020B0502020104020203" pitchFamily="34" charset="0"/>
              </a:rPr>
              <a:t>Batch_size</a:t>
            </a:r>
            <a:r>
              <a:rPr lang="en-US" altLang="zh-CN" sz="4400" dirty="0">
                <a:latin typeface="Gill Sans MT" panose="020B0502020104020203" pitchFamily="34" charset="0"/>
              </a:rPr>
              <a:t>: </a:t>
            </a:r>
            <a:r>
              <a:rPr lang="en-US" altLang="zh-CN" sz="4400" dirty="0">
                <a:solidFill>
                  <a:srgbClr val="FF0000"/>
                </a:solidFill>
                <a:latin typeface="Gill Sans MT" panose="020B0502020104020203" pitchFamily="34" charset="0"/>
              </a:rPr>
              <a:t>b</a:t>
            </a:r>
            <a:r>
              <a:rPr lang="en-US" altLang="zh-CN" sz="4400" dirty="0">
                <a:latin typeface="Gill Sans MT" panose="020B0502020104020203" pitchFamily="34" charset="0"/>
              </a:rPr>
              <a:t> vs Episode: </a:t>
            </a:r>
            <a:r>
              <a:rPr lang="en-US" altLang="zh-CN" sz="4400" dirty="0">
                <a:solidFill>
                  <a:srgbClr val="FF0000"/>
                </a:solidFill>
                <a:latin typeface="Gill Sans MT" panose="020B0502020104020203" pitchFamily="34" charset="0"/>
              </a:rPr>
              <a:t>w</a:t>
            </a:r>
            <a:r>
              <a:rPr lang="en-US" altLang="zh-CN" sz="4400" dirty="0">
                <a:latin typeface="Gill Sans MT" panose="020B0502020104020203" pitchFamily="34" charset="0"/>
              </a:rPr>
              <a:t> way </a:t>
            </a:r>
            <a:r>
              <a:rPr lang="en-US" altLang="zh-CN" sz="4400" dirty="0">
                <a:solidFill>
                  <a:srgbClr val="FF0000"/>
                </a:solidFill>
                <a:latin typeface="Gill Sans MT" panose="020B0502020104020203" pitchFamily="34" charset="0"/>
              </a:rPr>
              <a:t>n</a:t>
            </a:r>
            <a:r>
              <a:rPr lang="en-US" altLang="zh-CN" sz="4400" dirty="0">
                <a:latin typeface="Gill Sans MT" panose="020B0502020104020203" pitchFamily="34" charset="0"/>
              </a:rPr>
              <a:t> shot </a:t>
            </a:r>
            <a:r>
              <a:rPr lang="en-US" altLang="zh-CN" sz="4400" dirty="0">
                <a:solidFill>
                  <a:srgbClr val="FF0000"/>
                </a:solidFill>
                <a:latin typeface="Gill Sans MT" panose="020B0502020104020203" pitchFamily="34" charset="0"/>
              </a:rPr>
              <a:t>m</a:t>
            </a:r>
            <a:r>
              <a:rPr lang="en-US" altLang="zh-CN" sz="4400" dirty="0">
                <a:latin typeface="Gill Sans MT" panose="020B0502020104020203" pitchFamily="34" charset="0"/>
              </a:rPr>
              <a:t> query</a:t>
            </a:r>
          </a:p>
          <a:p>
            <a:pPr marL="1200150" lvl="1" indent="-742950">
              <a:lnSpc>
                <a:spcPct val="150000"/>
              </a:lnSpc>
              <a:buClr>
                <a:srgbClr val="0000FF"/>
              </a:buClr>
              <a:buFont typeface="Wingdings" panose="05000000000000000000" pitchFamily="2" charset="2"/>
              <a:buChar char="l"/>
            </a:pPr>
            <a:r>
              <a:rPr lang="en-US" altLang="zh-CN" sz="4400" dirty="0">
                <a:latin typeface="Gill Sans MT" panose="020B0502020104020203" pitchFamily="34" charset="0"/>
              </a:rPr>
              <a:t>b = w*(</a:t>
            </a:r>
            <a:r>
              <a:rPr lang="en-US" altLang="zh-CN" sz="4400" dirty="0" err="1">
                <a:latin typeface="Gill Sans MT" panose="020B0502020104020203" pitchFamily="34" charset="0"/>
              </a:rPr>
              <a:t>n+m</a:t>
            </a:r>
            <a:r>
              <a:rPr lang="en-US" altLang="zh-CN" sz="4400" dirty="0">
                <a:latin typeface="Gill Sans MT" panose="020B0502020104020203" pitchFamily="34" charset="0"/>
              </a:rPr>
              <a:t>)</a:t>
            </a:r>
          </a:p>
          <a:p>
            <a:pPr marL="742950" indent="-742950">
              <a:lnSpc>
                <a:spcPct val="150000"/>
              </a:lnSpc>
              <a:buClr>
                <a:srgbClr val="0000FF"/>
              </a:buClr>
              <a:buFont typeface="Wingdings" panose="05000000000000000000" pitchFamily="2" charset="2"/>
              <a:buChar char="l"/>
            </a:pPr>
            <a:endParaRPr lang="en-US" altLang="zh-CN" sz="4400" dirty="0">
              <a:latin typeface="Gill Sans MT" panose="020B0502020104020203" pitchFamily="34" charset="0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40" name="object 4"/>
          <p:cNvSpPr txBox="1"/>
          <p:nvPr/>
        </p:nvSpPr>
        <p:spPr>
          <a:xfrm>
            <a:off x="17163115" y="10753006"/>
            <a:ext cx="585135" cy="3462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680"/>
              </a:lnSpc>
            </a:pPr>
            <a:fld id="{81D60167-4931-47E6-BA6A-407CBD079E47}" type="slidenum">
              <a:rPr sz="2300" dirty="0">
                <a:solidFill>
                  <a:srgbClr val="0433FF"/>
                </a:solidFill>
                <a:latin typeface="Gill Sans MT"/>
                <a:cs typeface="Gill Sans MT"/>
              </a:rPr>
              <a:t>36</a:t>
            </a:fld>
            <a:endParaRPr sz="2300" dirty="0">
              <a:latin typeface="Gill Sans MT"/>
              <a:cs typeface="Gill Sans MT"/>
            </a:endParaRPr>
          </a:p>
        </p:txBody>
      </p:sp>
      <p:sp>
        <p:nvSpPr>
          <p:cNvPr id="1048741" name="标题 1"/>
          <p:cNvSpPr>
            <a:spLocks noGrp="1"/>
          </p:cNvSpPr>
          <p:nvPr/>
        </p:nvSpPr>
        <p:spPr>
          <a:xfrm>
            <a:off x="1515557" y="143163"/>
            <a:ext cx="17068800" cy="1154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500" b="0" i="0">
                <a:solidFill>
                  <a:srgbClr val="24242E"/>
                </a:solidFill>
                <a:latin typeface="Gill Sans MT"/>
                <a:ea typeface="+mj-ea"/>
                <a:cs typeface="Gill Sans MT"/>
              </a:defRPr>
            </a:lvl1pPr>
          </a:lstStyle>
          <a:p>
            <a:pPr algn="ctr"/>
            <a:r>
              <a:rPr lang="en-US" altLang="zh-CN" dirty="0"/>
              <a:t>Result </a:t>
            </a:r>
            <a:endParaRPr lang="zh-CN" altLang="en-US" dirty="0"/>
          </a:p>
        </p:txBody>
      </p:sp>
      <p:pic>
        <p:nvPicPr>
          <p:cNvPr id="2097190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4557" y="1551509"/>
            <a:ext cx="17830800" cy="9221921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42" name="object 4"/>
          <p:cNvSpPr txBox="1"/>
          <p:nvPr/>
        </p:nvSpPr>
        <p:spPr>
          <a:xfrm>
            <a:off x="17163115" y="10753006"/>
            <a:ext cx="585135" cy="3462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680"/>
              </a:lnSpc>
            </a:pPr>
            <a:fld id="{81D60167-4931-47E6-BA6A-407CBD079E47}" type="slidenum">
              <a:rPr sz="2300" dirty="0">
                <a:solidFill>
                  <a:srgbClr val="0433FF"/>
                </a:solidFill>
                <a:latin typeface="Gill Sans MT"/>
                <a:cs typeface="Gill Sans MT"/>
              </a:rPr>
              <a:t>37</a:t>
            </a:fld>
            <a:endParaRPr sz="2300" dirty="0">
              <a:latin typeface="Gill Sans MT"/>
              <a:cs typeface="Gill Sans MT"/>
            </a:endParaRPr>
          </a:p>
        </p:txBody>
      </p:sp>
      <p:sp>
        <p:nvSpPr>
          <p:cNvPr id="1048743" name="标题 1"/>
          <p:cNvSpPr>
            <a:spLocks noGrp="1"/>
          </p:cNvSpPr>
          <p:nvPr/>
        </p:nvSpPr>
        <p:spPr>
          <a:xfrm>
            <a:off x="1515557" y="143163"/>
            <a:ext cx="17068800" cy="1154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500" b="0" i="0">
                <a:solidFill>
                  <a:srgbClr val="24242E"/>
                </a:solidFill>
                <a:latin typeface="Gill Sans MT"/>
                <a:ea typeface="+mj-ea"/>
                <a:cs typeface="Gill Sans MT"/>
              </a:defRPr>
            </a:lvl1pPr>
          </a:lstStyle>
          <a:p>
            <a:pPr algn="ctr"/>
            <a:r>
              <a:rPr lang="en-US" altLang="zh-CN" dirty="0"/>
              <a:t>Batch size and episodes</a:t>
            </a:r>
            <a:endParaRPr lang="zh-CN" altLang="en-US" dirty="0"/>
          </a:p>
        </p:txBody>
      </p:sp>
      <p:pic>
        <p:nvPicPr>
          <p:cNvPr id="2097191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1172" y="3063875"/>
            <a:ext cx="17621755" cy="5924556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44" name="object 4"/>
          <p:cNvSpPr txBox="1"/>
          <p:nvPr/>
        </p:nvSpPr>
        <p:spPr>
          <a:xfrm>
            <a:off x="17163115" y="10753006"/>
            <a:ext cx="585135" cy="3462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680"/>
              </a:lnSpc>
            </a:pPr>
            <a:fld id="{81D60167-4931-47E6-BA6A-407CBD079E47}" type="slidenum">
              <a:rPr sz="2300" dirty="0">
                <a:solidFill>
                  <a:srgbClr val="0433FF"/>
                </a:solidFill>
                <a:latin typeface="Gill Sans MT"/>
                <a:cs typeface="Gill Sans MT"/>
              </a:rPr>
              <a:t>38</a:t>
            </a:fld>
            <a:endParaRPr sz="2300" dirty="0">
              <a:latin typeface="Gill Sans MT"/>
              <a:cs typeface="Gill Sans MT"/>
            </a:endParaRPr>
          </a:p>
        </p:txBody>
      </p:sp>
      <p:sp>
        <p:nvSpPr>
          <p:cNvPr id="1048745" name="标题 1"/>
          <p:cNvSpPr>
            <a:spLocks noGrp="1"/>
          </p:cNvSpPr>
          <p:nvPr/>
        </p:nvSpPr>
        <p:spPr>
          <a:xfrm>
            <a:off x="1515557" y="143163"/>
            <a:ext cx="17068800" cy="1154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500" b="0" i="0">
                <a:solidFill>
                  <a:srgbClr val="24242E"/>
                </a:solidFill>
                <a:latin typeface="Gill Sans MT"/>
                <a:ea typeface="+mj-ea"/>
                <a:cs typeface="Gill Sans MT"/>
              </a:defRPr>
            </a:lvl1pPr>
          </a:lstStyle>
          <a:p>
            <a:pPr algn="ctr"/>
            <a:r>
              <a:rPr lang="en-US" altLang="zh-CN" dirty="0"/>
              <a:t>Batch size and episodes</a:t>
            </a:r>
            <a:endParaRPr lang="zh-CN" altLang="en-US" dirty="0"/>
          </a:p>
        </p:txBody>
      </p:sp>
      <p:pic>
        <p:nvPicPr>
          <p:cNvPr id="2097192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361" y="3673475"/>
            <a:ext cx="19355191" cy="6413409"/>
          </a:xfrm>
          <a:prstGeom prst="rect">
            <a:avLst/>
          </a:prstGeom>
        </p:spPr>
      </p:pic>
      <p:sp>
        <p:nvSpPr>
          <p:cNvPr id="1048746" name="文本框 7"/>
          <p:cNvSpPr txBox="1"/>
          <p:nvPr/>
        </p:nvSpPr>
        <p:spPr>
          <a:xfrm>
            <a:off x="1297205" y="2005187"/>
            <a:ext cx="16154402" cy="2004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00150" lvl="1" indent="-742950">
              <a:lnSpc>
                <a:spcPct val="150000"/>
              </a:lnSpc>
              <a:buClr>
                <a:srgbClr val="0000FF"/>
              </a:buClr>
              <a:buFont typeface="Wingdings" panose="05000000000000000000" pitchFamily="2" charset="2"/>
              <a:buChar char="l"/>
            </a:pPr>
            <a:r>
              <a:rPr lang="en-US" altLang="zh-CN" sz="4400" dirty="0">
                <a:latin typeface="Gill Sans MT" panose="020B0502020104020203" pitchFamily="34" charset="0"/>
              </a:rPr>
              <a:t>Prototype vs nearest centroid</a:t>
            </a:r>
          </a:p>
          <a:p>
            <a:pPr marL="742950" indent="-742950">
              <a:lnSpc>
                <a:spcPct val="150000"/>
              </a:lnSpc>
              <a:buClr>
                <a:srgbClr val="0000FF"/>
              </a:buClr>
              <a:buFont typeface="Wingdings" panose="05000000000000000000" pitchFamily="2" charset="2"/>
              <a:buChar char="l"/>
            </a:pPr>
            <a:endParaRPr lang="en-US" altLang="zh-CN" sz="4400" dirty="0">
              <a:latin typeface="Gill Sans MT" panose="020B0502020104020203" pitchFamily="34" charset="0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47" name="object 4"/>
          <p:cNvSpPr txBox="1"/>
          <p:nvPr/>
        </p:nvSpPr>
        <p:spPr>
          <a:xfrm>
            <a:off x="17163115" y="10753006"/>
            <a:ext cx="585135" cy="3462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680"/>
              </a:lnSpc>
            </a:pPr>
            <a:fld id="{81D60167-4931-47E6-BA6A-407CBD079E47}" type="slidenum">
              <a:rPr sz="2300" dirty="0">
                <a:solidFill>
                  <a:srgbClr val="0433FF"/>
                </a:solidFill>
                <a:latin typeface="Gill Sans MT"/>
                <a:cs typeface="Gill Sans MT"/>
              </a:rPr>
              <a:t>39</a:t>
            </a:fld>
            <a:endParaRPr sz="2300" dirty="0">
              <a:latin typeface="Gill Sans MT"/>
              <a:cs typeface="Gill Sans MT"/>
            </a:endParaRPr>
          </a:p>
        </p:txBody>
      </p:sp>
      <p:sp>
        <p:nvSpPr>
          <p:cNvPr id="1048748" name="标题 1"/>
          <p:cNvSpPr>
            <a:spLocks noGrp="1"/>
          </p:cNvSpPr>
          <p:nvPr/>
        </p:nvSpPr>
        <p:spPr>
          <a:xfrm>
            <a:off x="1515557" y="143163"/>
            <a:ext cx="17068800" cy="1154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500" b="0" i="0">
                <a:solidFill>
                  <a:srgbClr val="24242E"/>
                </a:solidFill>
                <a:latin typeface="Gill Sans MT"/>
                <a:ea typeface="+mj-ea"/>
                <a:cs typeface="Gill Sans MT"/>
              </a:defRPr>
            </a:lvl1pPr>
          </a:lstStyle>
          <a:p>
            <a:pPr algn="ctr"/>
            <a:r>
              <a:rPr lang="en-US" altLang="zh-CN" dirty="0"/>
              <a:t>Batch size and episodes</a:t>
            </a:r>
            <a:endParaRPr lang="zh-CN" altLang="en-US" dirty="0"/>
          </a:p>
        </p:txBody>
      </p:sp>
      <p:pic>
        <p:nvPicPr>
          <p:cNvPr id="2097193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850" y="3673475"/>
            <a:ext cx="18958888" cy="6389638"/>
          </a:xfrm>
          <a:prstGeom prst="rect">
            <a:avLst/>
          </a:prstGeom>
        </p:spPr>
      </p:pic>
      <p:sp>
        <p:nvSpPr>
          <p:cNvPr id="1048749" name="文本框 6"/>
          <p:cNvSpPr txBox="1"/>
          <p:nvPr/>
        </p:nvSpPr>
        <p:spPr>
          <a:xfrm>
            <a:off x="1297205" y="2005187"/>
            <a:ext cx="16154402" cy="2004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00150" lvl="1" indent="-742950">
              <a:lnSpc>
                <a:spcPct val="150000"/>
              </a:lnSpc>
              <a:buClr>
                <a:srgbClr val="0000FF"/>
              </a:buClr>
              <a:buFont typeface="Wingdings" panose="05000000000000000000" pitchFamily="2" charset="2"/>
              <a:buChar char="l"/>
            </a:pPr>
            <a:r>
              <a:rPr lang="en-US" altLang="zh-CN" sz="4400" dirty="0">
                <a:latin typeface="Gill Sans MT" panose="020B0502020104020203" pitchFamily="34" charset="0"/>
              </a:rPr>
              <a:t>Matching net work vs soft assignment</a:t>
            </a:r>
          </a:p>
          <a:p>
            <a:pPr marL="742950" indent="-742950">
              <a:lnSpc>
                <a:spcPct val="150000"/>
              </a:lnSpc>
              <a:buClr>
                <a:srgbClr val="0000FF"/>
              </a:buClr>
              <a:buFont typeface="Wingdings" panose="05000000000000000000" pitchFamily="2" charset="2"/>
              <a:buChar char="l"/>
            </a:pPr>
            <a:endParaRPr lang="en-US" altLang="zh-CN" sz="4400" dirty="0">
              <a:latin typeface="Gill Sans MT" panose="020B0502020104020203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8" name="标题 1"/>
          <p:cNvSpPr>
            <a:spLocks noGrp="1"/>
          </p:cNvSpPr>
          <p:nvPr>
            <p:ph type="title"/>
          </p:nvPr>
        </p:nvSpPr>
        <p:spPr>
          <a:xfrm>
            <a:off x="7371521" y="36576"/>
            <a:ext cx="5373760" cy="1117600"/>
          </a:xfrm>
        </p:spPr>
        <p:txBody>
          <a:bodyPr/>
          <a:lstStyle/>
          <a:p>
            <a:r>
              <a:rPr lang="en-US" altLang="zh-CN" dirty="0"/>
              <a:t>Overview  </a:t>
            </a:r>
            <a:endParaRPr lang="zh-CN" altLang="en-US" dirty="0"/>
          </a:p>
        </p:txBody>
      </p:sp>
      <p:sp>
        <p:nvSpPr>
          <p:cNvPr id="1048609" name="object 4"/>
          <p:cNvSpPr txBox="1"/>
          <p:nvPr/>
        </p:nvSpPr>
        <p:spPr>
          <a:xfrm>
            <a:off x="17163115" y="10753006"/>
            <a:ext cx="585135" cy="3462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680"/>
              </a:lnSpc>
            </a:pPr>
            <a:fld id="{81D60167-4931-47E6-BA6A-407CBD079E47}" type="slidenum">
              <a:rPr sz="2300" dirty="0">
                <a:solidFill>
                  <a:srgbClr val="0433FF"/>
                </a:solidFill>
                <a:latin typeface="Gill Sans MT"/>
                <a:cs typeface="Gill Sans MT"/>
              </a:rPr>
              <a:t>4</a:t>
            </a:fld>
            <a:endParaRPr sz="2300" dirty="0">
              <a:latin typeface="Gill Sans MT"/>
              <a:cs typeface="Gill Sans MT"/>
            </a:endParaRPr>
          </a:p>
        </p:txBody>
      </p:sp>
      <p:pic>
        <p:nvPicPr>
          <p:cNvPr id="209715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08" y="1387475"/>
            <a:ext cx="19958050" cy="954668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50" name="object 4"/>
          <p:cNvSpPr txBox="1"/>
          <p:nvPr/>
        </p:nvSpPr>
        <p:spPr>
          <a:xfrm>
            <a:off x="17163115" y="10753006"/>
            <a:ext cx="585135" cy="3462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680"/>
              </a:lnSpc>
            </a:pPr>
            <a:fld id="{81D60167-4931-47E6-BA6A-407CBD079E47}" type="slidenum">
              <a:rPr sz="2300" dirty="0">
                <a:solidFill>
                  <a:srgbClr val="0433FF"/>
                </a:solidFill>
                <a:latin typeface="Gill Sans MT"/>
                <a:cs typeface="Gill Sans MT"/>
              </a:rPr>
              <a:t>40</a:t>
            </a:fld>
            <a:endParaRPr sz="2300" dirty="0">
              <a:latin typeface="Gill Sans MT"/>
              <a:cs typeface="Gill Sans MT"/>
            </a:endParaRPr>
          </a:p>
        </p:txBody>
      </p:sp>
      <p:sp>
        <p:nvSpPr>
          <p:cNvPr id="1048751" name="标题 1"/>
          <p:cNvSpPr>
            <a:spLocks noGrp="1"/>
          </p:cNvSpPr>
          <p:nvPr/>
        </p:nvSpPr>
        <p:spPr>
          <a:xfrm>
            <a:off x="1098550" y="210095"/>
            <a:ext cx="17907000" cy="1154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500" b="0" i="0">
                <a:solidFill>
                  <a:srgbClr val="24242E"/>
                </a:solidFill>
                <a:latin typeface="Gill Sans MT"/>
                <a:ea typeface="+mj-ea"/>
                <a:cs typeface="Gill Sans MT"/>
              </a:defRPr>
            </a:lvl1pPr>
          </a:lstStyle>
          <a:p>
            <a:pPr algn="ctr"/>
            <a:r>
              <a:rPr lang="en-US" altLang="zh-CN" dirty="0"/>
              <a:t>Episodic batches vs. random sub-sampling</a:t>
            </a:r>
            <a:endParaRPr lang="zh-CN" altLang="en-US" dirty="0"/>
          </a:p>
        </p:txBody>
      </p:sp>
      <p:pic>
        <p:nvPicPr>
          <p:cNvPr id="2097194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68675"/>
            <a:ext cx="20052614" cy="7254144"/>
          </a:xfrm>
          <a:prstGeom prst="rect">
            <a:avLst/>
          </a:prstGeom>
        </p:spPr>
      </p:pic>
      <p:sp>
        <p:nvSpPr>
          <p:cNvPr id="1048752" name="文本框 4"/>
          <p:cNvSpPr txBox="1"/>
          <p:nvPr/>
        </p:nvSpPr>
        <p:spPr>
          <a:xfrm>
            <a:off x="733016" y="1616075"/>
            <a:ext cx="16451045" cy="2004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00150" lvl="1" indent="-742950">
              <a:lnSpc>
                <a:spcPct val="150000"/>
              </a:lnSpc>
              <a:buClr>
                <a:srgbClr val="0000FF"/>
              </a:buClr>
              <a:buFont typeface="Wingdings" panose="05000000000000000000" pitchFamily="2" charset="2"/>
              <a:buChar char="l"/>
            </a:pPr>
            <a:r>
              <a:rPr lang="en-US" altLang="zh-CN" sz="4400" dirty="0">
                <a:latin typeface="Gill Sans MT" panose="020B0502020104020203" pitchFamily="34" charset="0"/>
              </a:rPr>
              <a:t>Train NCA models by </a:t>
            </a:r>
            <a:r>
              <a:rPr lang="en-US" altLang="zh-CN" sz="4400" dirty="0">
                <a:solidFill>
                  <a:srgbClr val="FF0000"/>
                </a:solidFill>
                <a:latin typeface="Gill Sans MT" panose="020B0502020104020203" pitchFamily="34" charset="0"/>
              </a:rPr>
              <a:t>randomly discarding </a:t>
            </a:r>
            <a:r>
              <a:rPr lang="en-US" altLang="zh-CN" sz="4400" dirty="0">
                <a:latin typeface="Gill Sans MT" panose="020B0502020104020203" pitchFamily="34" charset="0"/>
              </a:rPr>
              <a:t>a fraction of the total number of distances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53" name="object 4"/>
          <p:cNvSpPr txBox="1"/>
          <p:nvPr/>
        </p:nvSpPr>
        <p:spPr>
          <a:xfrm>
            <a:off x="17163115" y="10753006"/>
            <a:ext cx="585135" cy="3462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680"/>
              </a:lnSpc>
            </a:pPr>
            <a:fld id="{81D60167-4931-47E6-BA6A-407CBD079E47}" type="slidenum">
              <a:rPr sz="2300" dirty="0">
                <a:solidFill>
                  <a:srgbClr val="0433FF"/>
                </a:solidFill>
                <a:latin typeface="Gill Sans MT"/>
                <a:cs typeface="Gill Sans MT"/>
              </a:rPr>
              <a:t>41</a:t>
            </a:fld>
            <a:endParaRPr sz="2300" dirty="0">
              <a:latin typeface="Gill Sans MT"/>
              <a:cs typeface="Gill Sans MT"/>
            </a:endParaRPr>
          </a:p>
        </p:txBody>
      </p:sp>
      <p:sp>
        <p:nvSpPr>
          <p:cNvPr id="1048754" name="标题 1"/>
          <p:cNvSpPr>
            <a:spLocks noGrp="1"/>
          </p:cNvSpPr>
          <p:nvPr/>
        </p:nvSpPr>
        <p:spPr>
          <a:xfrm>
            <a:off x="1515557" y="143163"/>
            <a:ext cx="17068800" cy="1154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500" b="0" i="0">
                <a:solidFill>
                  <a:srgbClr val="24242E"/>
                </a:solidFill>
                <a:latin typeface="Gill Sans MT"/>
                <a:ea typeface="+mj-ea"/>
                <a:cs typeface="Gill Sans MT"/>
              </a:defRPr>
            </a:lvl1pPr>
          </a:lstStyle>
          <a:p>
            <a:pPr algn="ctr"/>
            <a:r>
              <a:rPr lang="en-US" altLang="zh-CN" dirty="0"/>
              <a:t>Episodic batches vs. random sub-sampling</a:t>
            </a:r>
            <a:endParaRPr lang="zh-CN" altLang="en-US" dirty="0"/>
          </a:p>
        </p:txBody>
      </p:sp>
      <p:pic>
        <p:nvPicPr>
          <p:cNvPr id="2097195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696" y="3027169"/>
            <a:ext cx="18710521" cy="5995993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55" name="object 4"/>
          <p:cNvSpPr txBox="1"/>
          <p:nvPr/>
        </p:nvSpPr>
        <p:spPr>
          <a:xfrm>
            <a:off x="17163115" y="10753006"/>
            <a:ext cx="585135" cy="3462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680"/>
              </a:lnSpc>
            </a:pPr>
            <a:fld id="{81D60167-4931-47E6-BA6A-407CBD079E47}" type="slidenum">
              <a:rPr sz="2300" dirty="0">
                <a:solidFill>
                  <a:srgbClr val="0433FF"/>
                </a:solidFill>
                <a:latin typeface="Gill Sans MT"/>
                <a:cs typeface="Gill Sans MT"/>
              </a:rPr>
              <a:t>42</a:t>
            </a:fld>
            <a:endParaRPr sz="2300" dirty="0">
              <a:latin typeface="Gill Sans MT"/>
              <a:cs typeface="Gill Sans MT"/>
            </a:endParaRPr>
          </a:p>
        </p:txBody>
      </p:sp>
      <p:pic>
        <p:nvPicPr>
          <p:cNvPr id="2097196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050" y="3181524"/>
            <a:ext cx="19336215" cy="5943600"/>
          </a:xfrm>
          <a:prstGeom prst="rect">
            <a:avLst/>
          </a:prstGeom>
        </p:spPr>
      </p:pic>
      <p:sp>
        <p:nvSpPr>
          <p:cNvPr id="1048756" name="标题 1"/>
          <p:cNvSpPr>
            <a:spLocks noGrp="1"/>
          </p:cNvSpPr>
          <p:nvPr/>
        </p:nvSpPr>
        <p:spPr>
          <a:xfrm>
            <a:off x="1515557" y="143163"/>
            <a:ext cx="17068800" cy="1154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500" b="0" i="0">
                <a:solidFill>
                  <a:srgbClr val="24242E"/>
                </a:solidFill>
                <a:latin typeface="Gill Sans MT"/>
                <a:ea typeface="+mj-ea"/>
                <a:cs typeface="Gill Sans MT"/>
              </a:defRPr>
            </a:lvl1pPr>
          </a:lstStyle>
          <a:p>
            <a:pPr algn="ctr"/>
            <a:r>
              <a:rPr lang="en-US" altLang="zh-CN" dirty="0"/>
              <a:t>Episodic batches vs. random sub-sampling</a:t>
            </a:r>
            <a:endParaRPr lang="zh-CN" altLang="en-US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57" name="object 4"/>
          <p:cNvSpPr txBox="1"/>
          <p:nvPr/>
        </p:nvSpPr>
        <p:spPr>
          <a:xfrm>
            <a:off x="17163115" y="10753006"/>
            <a:ext cx="585135" cy="3462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680"/>
              </a:lnSpc>
            </a:pPr>
            <a:fld id="{81D60167-4931-47E6-BA6A-407CBD079E47}" type="slidenum">
              <a:rPr sz="2300" dirty="0">
                <a:solidFill>
                  <a:srgbClr val="0433FF"/>
                </a:solidFill>
                <a:latin typeface="Gill Sans MT"/>
                <a:cs typeface="Gill Sans MT"/>
              </a:rPr>
              <a:t>43</a:t>
            </a:fld>
            <a:endParaRPr sz="2300" dirty="0">
              <a:latin typeface="Gill Sans MT"/>
              <a:cs typeface="Gill Sans MT"/>
            </a:endParaRPr>
          </a:p>
        </p:txBody>
      </p:sp>
      <p:sp>
        <p:nvSpPr>
          <p:cNvPr id="1048758" name="标题 1"/>
          <p:cNvSpPr>
            <a:spLocks noGrp="1"/>
          </p:cNvSpPr>
          <p:nvPr/>
        </p:nvSpPr>
        <p:spPr>
          <a:xfrm>
            <a:off x="1515557" y="143163"/>
            <a:ext cx="17068800" cy="1154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500" b="0" i="0">
                <a:solidFill>
                  <a:srgbClr val="24242E"/>
                </a:solidFill>
                <a:latin typeface="Gill Sans MT"/>
                <a:ea typeface="+mj-ea"/>
                <a:cs typeface="Gill Sans MT"/>
              </a:defRPr>
            </a:lvl1pPr>
          </a:lstStyle>
          <a:p>
            <a:pPr algn="ctr"/>
            <a:r>
              <a:rPr lang="en-US" altLang="zh-CN" dirty="0"/>
              <a:t>Ablation experiments</a:t>
            </a:r>
            <a:endParaRPr lang="zh-CN" altLang="en-US" dirty="0"/>
          </a:p>
        </p:txBody>
      </p:sp>
      <p:pic>
        <p:nvPicPr>
          <p:cNvPr id="2097197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28" y="2835275"/>
            <a:ext cx="20026670" cy="7696200"/>
          </a:xfrm>
          <a:prstGeom prst="rect">
            <a:avLst/>
          </a:prstGeom>
        </p:spPr>
      </p:pic>
      <p:sp>
        <p:nvSpPr>
          <p:cNvPr id="1048759" name="文本框 6"/>
          <p:cNvSpPr txBox="1"/>
          <p:nvPr/>
        </p:nvSpPr>
        <p:spPr>
          <a:xfrm>
            <a:off x="733016" y="1616075"/>
            <a:ext cx="16451045" cy="9886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00150" lvl="1" indent="-742950">
              <a:lnSpc>
                <a:spcPct val="150000"/>
              </a:lnSpc>
              <a:buClr>
                <a:srgbClr val="0000FF"/>
              </a:buClr>
              <a:buFont typeface="Wingdings" panose="05000000000000000000" pitchFamily="2" charset="2"/>
              <a:buChar char="l"/>
            </a:pPr>
            <a:r>
              <a:rPr lang="en-US" altLang="zh-CN" sz="4400" dirty="0">
                <a:latin typeface="Gill Sans MT" panose="020B0502020104020203" pitchFamily="34" charset="0"/>
              </a:rPr>
              <a:t>Replacement sample?</a:t>
            </a:r>
          </a:p>
        </p:txBody>
      </p:sp>
      <p:sp>
        <p:nvSpPr>
          <p:cNvPr id="1048760" name="矩形 3"/>
          <p:cNvSpPr/>
          <p:nvPr/>
        </p:nvSpPr>
        <p:spPr>
          <a:xfrm>
            <a:off x="603250" y="3494994"/>
            <a:ext cx="4343400" cy="1295400"/>
          </a:xfrm>
          <a:prstGeom prst="rect">
            <a:avLst/>
          </a:prstGeom>
          <a:noFill/>
          <a:ln w="28575">
            <a:solidFill>
              <a:srgbClr val="993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759" grpId="0"/>
      <p:bldP spid="1048760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61" name="object 4"/>
          <p:cNvSpPr txBox="1"/>
          <p:nvPr/>
        </p:nvSpPr>
        <p:spPr>
          <a:xfrm>
            <a:off x="17163115" y="10753006"/>
            <a:ext cx="585135" cy="3462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680"/>
              </a:lnSpc>
            </a:pPr>
            <a:fld id="{81D60167-4931-47E6-BA6A-407CBD079E47}" type="slidenum">
              <a:rPr sz="2300" dirty="0">
                <a:solidFill>
                  <a:srgbClr val="0433FF"/>
                </a:solidFill>
                <a:latin typeface="Gill Sans MT"/>
                <a:cs typeface="Gill Sans MT"/>
              </a:rPr>
              <a:t>44</a:t>
            </a:fld>
            <a:endParaRPr sz="2300" dirty="0">
              <a:latin typeface="Gill Sans MT"/>
              <a:cs typeface="Gill Sans MT"/>
            </a:endParaRPr>
          </a:p>
        </p:txBody>
      </p:sp>
      <p:sp>
        <p:nvSpPr>
          <p:cNvPr id="1048762" name="标题 1"/>
          <p:cNvSpPr>
            <a:spLocks noGrp="1"/>
          </p:cNvSpPr>
          <p:nvPr/>
        </p:nvSpPr>
        <p:spPr>
          <a:xfrm>
            <a:off x="1515557" y="143163"/>
            <a:ext cx="17068800" cy="1154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500" b="0" i="0">
                <a:solidFill>
                  <a:srgbClr val="24242E"/>
                </a:solidFill>
                <a:latin typeface="Gill Sans MT"/>
                <a:ea typeface="+mj-ea"/>
                <a:cs typeface="Gill Sans MT"/>
              </a:defRPr>
            </a:lvl1pPr>
          </a:lstStyle>
          <a:p>
            <a:pPr algn="ctr"/>
            <a:r>
              <a:rPr lang="en-US" altLang="zh-CN" dirty="0"/>
              <a:t>Ablation experiments</a:t>
            </a:r>
            <a:endParaRPr lang="zh-CN" altLang="en-US" dirty="0"/>
          </a:p>
        </p:txBody>
      </p:sp>
      <p:pic>
        <p:nvPicPr>
          <p:cNvPr id="2097198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28" y="2835275"/>
            <a:ext cx="20026670" cy="7696200"/>
          </a:xfrm>
          <a:prstGeom prst="rect">
            <a:avLst/>
          </a:prstGeom>
        </p:spPr>
      </p:pic>
      <p:sp>
        <p:nvSpPr>
          <p:cNvPr id="1048763" name="文本框 6"/>
          <p:cNvSpPr txBox="1"/>
          <p:nvPr/>
        </p:nvSpPr>
        <p:spPr>
          <a:xfrm>
            <a:off x="733016" y="1616075"/>
            <a:ext cx="16451045" cy="9886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00150" lvl="1" indent="-742950">
              <a:lnSpc>
                <a:spcPct val="150000"/>
              </a:lnSpc>
              <a:buClr>
                <a:srgbClr val="0000FF"/>
              </a:buClr>
              <a:buFont typeface="Wingdings" panose="05000000000000000000" pitchFamily="2" charset="2"/>
              <a:buChar char="l"/>
            </a:pPr>
            <a:r>
              <a:rPr lang="en-US" altLang="zh-CN" sz="4400" dirty="0">
                <a:latin typeface="Gill Sans MT" panose="020B0502020104020203" pitchFamily="34" charset="0"/>
              </a:rPr>
              <a:t>Ablations on episodic batches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763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64" name="矩形 5"/>
          <p:cNvSpPr/>
          <p:nvPr/>
        </p:nvSpPr>
        <p:spPr>
          <a:xfrm>
            <a:off x="2355850" y="2606675"/>
            <a:ext cx="15392400" cy="3429000"/>
          </a:xfrm>
          <a:prstGeom prst="rect">
            <a:avLst/>
          </a:prstGeom>
          <a:solidFill>
            <a:srgbClr val="D4D4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5400" dirty="0">
                <a:solidFill>
                  <a:schemeClr val="tx1"/>
                </a:solidFill>
                <a:latin typeface="Gill Sans MT" panose="020B0502020104020203" pitchFamily="34" charset="0"/>
              </a:rPr>
              <a:t>TASK2VEC: Task Embedding for Meta-Learning</a:t>
            </a:r>
          </a:p>
        </p:txBody>
      </p:sp>
      <p:sp>
        <p:nvSpPr>
          <p:cNvPr id="1048765" name="object 4"/>
          <p:cNvSpPr txBox="1"/>
          <p:nvPr/>
        </p:nvSpPr>
        <p:spPr>
          <a:xfrm>
            <a:off x="17163115" y="10753006"/>
            <a:ext cx="585135" cy="3462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680"/>
              </a:lnSpc>
            </a:pPr>
            <a:fld id="{81D60167-4931-47E6-BA6A-407CBD079E47}" type="slidenum">
              <a:rPr sz="2300" dirty="0">
                <a:solidFill>
                  <a:srgbClr val="0433FF"/>
                </a:solidFill>
                <a:latin typeface="Gill Sans MT"/>
                <a:cs typeface="Gill Sans MT"/>
              </a:rPr>
              <a:t>45</a:t>
            </a:fld>
            <a:endParaRPr sz="2300" dirty="0">
              <a:latin typeface="Gill Sans MT"/>
              <a:cs typeface="Gill Sans MT"/>
            </a:endParaRPr>
          </a:p>
        </p:txBody>
      </p:sp>
      <p:sp>
        <p:nvSpPr>
          <p:cNvPr id="1048766" name="矩形 6"/>
          <p:cNvSpPr/>
          <p:nvPr/>
        </p:nvSpPr>
        <p:spPr>
          <a:xfrm>
            <a:off x="0" y="0"/>
            <a:ext cx="20104100" cy="15060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097199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6650" y="5981720"/>
            <a:ext cx="18853809" cy="2594894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67" name="object 4"/>
          <p:cNvSpPr txBox="1"/>
          <p:nvPr/>
        </p:nvSpPr>
        <p:spPr>
          <a:xfrm>
            <a:off x="17163115" y="10753006"/>
            <a:ext cx="585135" cy="3462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680"/>
              </a:lnSpc>
            </a:pPr>
            <a:fld id="{81D60167-4931-47E6-BA6A-407CBD079E47}" type="slidenum">
              <a:rPr sz="2300" dirty="0">
                <a:solidFill>
                  <a:srgbClr val="0433FF"/>
                </a:solidFill>
                <a:latin typeface="Gill Sans MT"/>
                <a:cs typeface="Gill Sans MT"/>
              </a:rPr>
              <a:t>46</a:t>
            </a:fld>
            <a:endParaRPr sz="2300" dirty="0">
              <a:latin typeface="Gill Sans MT"/>
              <a:cs typeface="Gill Sans MT"/>
            </a:endParaRPr>
          </a:p>
        </p:txBody>
      </p:sp>
      <p:sp>
        <p:nvSpPr>
          <p:cNvPr id="1048768" name="标题 1"/>
          <p:cNvSpPr>
            <a:spLocks noGrp="1"/>
          </p:cNvSpPr>
          <p:nvPr/>
        </p:nvSpPr>
        <p:spPr>
          <a:xfrm>
            <a:off x="7080250" y="168275"/>
            <a:ext cx="5373760" cy="1154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500" b="0" i="0">
                <a:solidFill>
                  <a:srgbClr val="24242E"/>
                </a:solidFill>
                <a:latin typeface="Gill Sans MT"/>
                <a:ea typeface="+mj-ea"/>
                <a:cs typeface="Gill Sans MT"/>
              </a:defRPr>
            </a:lvl1pPr>
          </a:lstStyle>
          <a:p>
            <a:pPr algn="ctr"/>
            <a:r>
              <a:rPr lang="en-US" altLang="zh-CN" dirty="0"/>
              <a:t>Distance  </a:t>
            </a:r>
            <a:endParaRPr lang="zh-CN" altLang="en-US" dirty="0"/>
          </a:p>
        </p:txBody>
      </p:sp>
      <p:sp>
        <p:nvSpPr>
          <p:cNvPr id="1048769" name="文本框 4"/>
          <p:cNvSpPr txBox="1"/>
          <p:nvPr/>
        </p:nvSpPr>
        <p:spPr>
          <a:xfrm>
            <a:off x="2355850" y="2666478"/>
            <a:ext cx="16154402" cy="30199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lnSpc>
                <a:spcPct val="150000"/>
              </a:lnSpc>
              <a:buClr>
                <a:srgbClr val="0000FF"/>
              </a:buClr>
              <a:buFont typeface="Wingdings" panose="05000000000000000000" pitchFamily="2" charset="2"/>
              <a:buChar char="l"/>
            </a:pPr>
            <a:r>
              <a:rPr lang="en-US" altLang="zh-CN" sz="4400" dirty="0">
                <a:latin typeface="Gill Sans MT" panose="020B0502020104020203" pitchFamily="34" charset="0"/>
              </a:rPr>
              <a:t>Domain distance</a:t>
            </a:r>
          </a:p>
          <a:p>
            <a:pPr marL="742950" indent="-742950">
              <a:lnSpc>
                <a:spcPct val="150000"/>
              </a:lnSpc>
              <a:buClr>
                <a:srgbClr val="0000FF"/>
              </a:buClr>
              <a:buFont typeface="Wingdings" panose="05000000000000000000" pitchFamily="2" charset="2"/>
              <a:buChar char="l"/>
            </a:pPr>
            <a:r>
              <a:rPr lang="en-US" altLang="zh-CN" sz="4400" dirty="0">
                <a:latin typeface="Gill Sans MT" panose="020B0502020104020203" pitchFamily="34" charset="0"/>
              </a:rPr>
              <a:t>Taxonomic distance</a:t>
            </a:r>
          </a:p>
          <a:p>
            <a:pPr marL="742950" indent="-742950">
              <a:lnSpc>
                <a:spcPct val="150000"/>
              </a:lnSpc>
              <a:buClr>
                <a:schemeClr val="bg2"/>
              </a:buClr>
              <a:buFont typeface="Wingdings" panose="05000000000000000000" pitchFamily="2" charset="2"/>
              <a:buChar char="l"/>
            </a:pPr>
            <a:r>
              <a:rPr lang="en-US" altLang="zh-CN" sz="4400" dirty="0">
                <a:solidFill>
                  <a:schemeClr val="bg2"/>
                </a:solidFill>
                <a:latin typeface="Gill Sans MT" panose="020B0502020104020203" pitchFamily="34" charset="0"/>
              </a:rPr>
              <a:t>Transfer distance</a:t>
            </a:r>
          </a:p>
        </p:txBody>
      </p:sp>
      <p:pic>
        <p:nvPicPr>
          <p:cNvPr id="2097200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650" y="5883275"/>
            <a:ext cx="9758374" cy="211165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70" name="object 4"/>
          <p:cNvSpPr txBox="1"/>
          <p:nvPr/>
        </p:nvSpPr>
        <p:spPr>
          <a:xfrm>
            <a:off x="17163115" y="10753006"/>
            <a:ext cx="585135" cy="3462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680"/>
              </a:lnSpc>
            </a:pPr>
            <a:fld id="{81D60167-4931-47E6-BA6A-407CBD079E47}" type="slidenum">
              <a:rPr sz="2300" dirty="0">
                <a:solidFill>
                  <a:srgbClr val="0433FF"/>
                </a:solidFill>
                <a:latin typeface="Gill Sans MT"/>
                <a:cs typeface="Gill Sans MT"/>
              </a:rPr>
              <a:t>47</a:t>
            </a:fld>
            <a:endParaRPr sz="2300" dirty="0">
              <a:latin typeface="Gill Sans MT"/>
              <a:cs typeface="Gill Sans MT"/>
            </a:endParaRPr>
          </a:p>
        </p:txBody>
      </p:sp>
      <p:sp>
        <p:nvSpPr>
          <p:cNvPr id="1048771" name="标题 1"/>
          <p:cNvSpPr>
            <a:spLocks noGrp="1"/>
          </p:cNvSpPr>
          <p:nvPr/>
        </p:nvSpPr>
        <p:spPr>
          <a:xfrm>
            <a:off x="7080250" y="168275"/>
            <a:ext cx="5373760" cy="1154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500" b="0" i="0">
                <a:solidFill>
                  <a:srgbClr val="24242E"/>
                </a:solidFill>
                <a:latin typeface="Gill Sans MT"/>
                <a:ea typeface="+mj-ea"/>
                <a:cs typeface="Gill Sans MT"/>
              </a:defRPr>
            </a:lvl1pPr>
          </a:lstStyle>
          <a:p>
            <a:pPr algn="ctr"/>
            <a:r>
              <a:rPr lang="en-US" altLang="zh-CN" dirty="0"/>
              <a:t>Distance  </a:t>
            </a:r>
            <a:endParaRPr lang="zh-CN" altLang="en-US" dirty="0"/>
          </a:p>
        </p:txBody>
      </p:sp>
      <p:sp>
        <p:nvSpPr>
          <p:cNvPr id="1048772" name="文本框 4"/>
          <p:cNvSpPr txBox="1"/>
          <p:nvPr/>
        </p:nvSpPr>
        <p:spPr>
          <a:xfrm>
            <a:off x="2355850" y="2666478"/>
            <a:ext cx="16154402" cy="30199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lnSpc>
                <a:spcPct val="150000"/>
              </a:lnSpc>
              <a:buClr>
                <a:srgbClr val="0000FF"/>
              </a:buClr>
              <a:buFont typeface="Wingdings" panose="05000000000000000000" pitchFamily="2" charset="2"/>
              <a:buChar char="l"/>
            </a:pPr>
            <a:r>
              <a:rPr lang="en-US" altLang="zh-CN" sz="4400" dirty="0">
                <a:latin typeface="Gill Sans MT" panose="020B0502020104020203" pitchFamily="34" charset="0"/>
              </a:rPr>
              <a:t>Domain distance</a:t>
            </a:r>
          </a:p>
          <a:p>
            <a:pPr marL="742950" indent="-742950">
              <a:lnSpc>
                <a:spcPct val="150000"/>
              </a:lnSpc>
              <a:buClr>
                <a:srgbClr val="0000FF"/>
              </a:buClr>
              <a:buFont typeface="Wingdings" panose="05000000000000000000" pitchFamily="2" charset="2"/>
              <a:buChar char="l"/>
            </a:pPr>
            <a:r>
              <a:rPr lang="en-US" altLang="zh-CN" sz="4400" dirty="0">
                <a:latin typeface="Gill Sans MT" panose="020B0502020104020203" pitchFamily="34" charset="0"/>
              </a:rPr>
              <a:t>Taxonomic distance</a:t>
            </a:r>
          </a:p>
          <a:p>
            <a:pPr marL="742950" indent="-742950">
              <a:lnSpc>
                <a:spcPct val="150000"/>
              </a:lnSpc>
              <a:buClr>
                <a:srgbClr val="0000FF"/>
              </a:buClr>
              <a:buFont typeface="Wingdings" panose="05000000000000000000" pitchFamily="2" charset="2"/>
              <a:buChar char="l"/>
            </a:pPr>
            <a:r>
              <a:rPr lang="en-US" altLang="zh-CN" sz="4400" dirty="0">
                <a:latin typeface="Gill Sans MT" panose="020B0502020104020203" pitchFamily="34" charset="0"/>
              </a:rPr>
              <a:t>Transfer distance</a:t>
            </a:r>
          </a:p>
        </p:txBody>
      </p:sp>
      <p:pic>
        <p:nvPicPr>
          <p:cNvPr id="2097201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7378" y="6318107"/>
            <a:ext cx="9550021" cy="2155967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73" name="object 4"/>
          <p:cNvSpPr txBox="1"/>
          <p:nvPr/>
        </p:nvSpPr>
        <p:spPr>
          <a:xfrm>
            <a:off x="17163115" y="10753006"/>
            <a:ext cx="585135" cy="3462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680"/>
              </a:lnSpc>
            </a:pPr>
            <a:fld id="{81D60167-4931-47E6-BA6A-407CBD079E47}" type="slidenum">
              <a:rPr sz="2300" dirty="0">
                <a:solidFill>
                  <a:srgbClr val="0433FF"/>
                </a:solidFill>
                <a:latin typeface="Gill Sans MT"/>
                <a:cs typeface="Gill Sans MT"/>
              </a:rPr>
              <a:t>48</a:t>
            </a:fld>
            <a:endParaRPr sz="2300" dirty="0">
              <a:latin typeface="Gill Sans MT"/>
              <a:cs typeface="Gill Sans MT"/>
            </a:endParaRPr>
          </a:p>
        </p:txBody>
      </p:sp>
      <p:sp>
        <p:nvSpPr>
          <p:cNvPr id="1048774" name="标题 1"/>
          <p:cNvSpPr>
            <a:spLocks noGrp="1"/>
          </p:cNvSpPr>
          <p:nvPr/>
        </p:nvSpPr>
        <p:spPr>
          <a:xfrm>
            <a:off x="7080250" y="168275"/>
            <a:ext cx="5373760" cy="1154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500" b="0" i="0">
                <a:solidFill>
                  <a:srgbClr val="24242E"/>
                </a:solidFill>
                <a:latin typeface="Gill Sans MT"/>
                <a:ea typeface="+mj-ea"/>
                <a:cs typeface="Gill Sans MT"/>
              </a:defRPr>
            </a:lvl1pPr>
          </a:lstStyle>
          <a:p>
            <a:pPr algn="ctr"/>
            <a:r>
              <a:rPr lang="en-US" altLang="zh-CN" dirty="0"/>
              <a:t>Distance  </a:t>
            </a:r>
            <a:endParaRPr lang="zh-CN" altLang="en-US" dirty="0"/>
          </a:p>
        </p:txBody>
      </p:sp>
      <p:sp>
        <p:nvSpPr>
          <p:cNvPr id="1048775" name="文本框 4"/>
          <p:cNvSpPr txBox="1"/>
          <p:nvPr/>
        </p:nvSpPr>
        <p:spPr>
          <a:xfrm>
            <a:off x="2355850" y="2073275"/>
            <a:ext cx="16154402" cy="4035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lnSpc>
                <a:spcPct val="150000"/>
              </a:lnSpc>
              <a:buClr>
                <a:srgbClr val="0000FF"/>
              </a:buClr>
              <a:buFont typeface="Wingdings" panose="05000000000000000000" pitchFamily="2" charset="2"/>
              <a:buChar char="l"/>
            </a:pPr>
            <a:r>
              <a:rPr lang="en-US" altLang="zh-CN" sz="4400" dirty="0">
                <a:latin typeface="Gill Sans MT" panose="020B0502020104020203" pitchFamily="34" charset="0"/>
              </a:rPr>
              <a:t>Domain distance</a:t>
            </a:r>
          </a:p>
          <a:p>
            <a:pPr marL="742950" indent="-742950">
              <a:lnSpc>
                <a:spcPct val="150000"/>
              </a:lnSpc>
              <a:buClr>
                <a:srgbClr val="0000FF"/>
              </a:buClr>
              <a:buFont typeface="Wingdings" panose="05000000000000000000" pitchFamily="2" charset="2"/>
              <a:buChar char="l"/>
            </a:pPr>
            <a:r>
              <a:rPr lang="en-US" altLang="zh-CN" sz="4400" dirty="0">
                <a:latin typeface="Gill Sans MT" panose="020B0502020104020203" pitchFamily="34" charset="0"/>
              </a:rPr>
              <a:t>Taxonomic distance</a:t>
            </a:r>
          </a:p>
          <a:p>
            <a:pPr marL="742950" indent="-742950">
              <a:lnSpc>
                <a:spcPct val="150000"/>
              </a:lnSpc>
              <a:buClr>
                <a:srgbClr val="0000FF"/>
              </a:buClr>
              <a:buFont typeface="Wingdings" panose="05000000000000000000" pitchFamily="2" charset="2"/>
              <a:buChar char="l"/>
            </a:pPr>
            <a:r>
              <a:rPr lang="en-US" altLang="zh-CN" sz="4400" dirty="0">
                <a:latin typeface="Gill Sans MT" panose="020B0502020104020203" pitchFamily="34" charset="0"/>
              </a:rPr>
              <a:t>Transfer distance</a:t>
            </a:r>
          </a:p>
          <a:p>
            <a:pPr marL="742950" indent="-742950">
              <a:lnSpc>
                <a:spcPct val="150000"/>
              </a:lnSpc>
              <a:buClr>
                <a:srgbClr val="0000FF"/>
              </a:buClr>
              <a:buFont typeface="Wingdings" panose="05000000000000000000" pitchFamily="2" charset="2"/>
              <a:buChar char="l"/>
            </a:pPr>
            <a:r>
              <a:rPr lang="en-US" altLang="zh-CN" sz="4400" dirty="0">
                <a:latin typeface="Gill Sans MT" panose="020B0502020104020203" pitchFamily="34" charset="0"/>
              </a:rPr>
              <a:t>Fisher Kernels and Fisher Information</a:t>
            </a:r>
          </a:p>
        </p:txBody>
      </p:sp>
      <p:pic>
        <p:nvPicPr>
          <p:cNvPr id="209720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850" y="6340475"/>
            <a:ext cx="12882306" cy="1762140"/>
          </a:xfrm>
          <a:prstGeom prst="rect">
            <a:avLst/>
          </a:prstGeom>
        </p:spPr>
      </p:pic>
      <p:pic>
        <p:nvPicPr>
          <p:cNvPr id="209720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3850" y="7712075"/>
            <a:ext cx="13030201" cy="1861373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76" name="object 4"/>
          <p:cNvSpPr txBox="1"/>
          <p:nvPr/>
        </p:nvSpPr>
        <p:spPr>
          <a:xfrm>
            <a:off x="17163115" y="10753006"/>
            <a:ext cx="585135" cy="3462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680"/>
              </a:lnSpc>
            </a:pPr>
            <a:fld id="{81D60167-4931-47E6-BA6A-407CBD079E47}" type="slidenum">
              <a:rPr sz="2300" dirty="0">
                <a:solidFill>
                  <a:srgbClr val="0433FF"/>
                </a:solidFill>
                <a:latin typeface="Gill Sans MT"/>
                <a:cs typeface="Gill Sans MT"/>
              </a:rPr>
              <a:t>49</a:t>
            </a:fld>
            <a:endParaRPr sz="2300" dirty="0">
              <a:latin typeface="Gill Sans MT"/>
              <a:cs typeface="Gill Sans MT"/>
            </a:endParaRPr>
          </a:p>
        </p:txBody>
      </p:sp>
      <p:sp>
        <p:nvSpPr>
          <p:cNvPr id="1048777" name="标题 1"/>
          <p:cNvSpPr>
            <a:spLocks noGrp="1"/>
          </p:cNvSpPr>
          <p:nvPr/>
        </p:nvSpPr>
        <p:spPr>
          <a:xfrm>
            <a:off x="4641850" y="226261"/>
            <a:ext cx="10820400" cy="1154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500" b="0" i="0">
                <a:solidFill>
                  <a:srgbClr val="24242E"/>
                </a:solidFill>
                <a:latin typeface="Gill Sans MT"/>
                <a:ea typeface="+mj-ea"/>
                <a:cs typeface="Gill Sans MT"/>
              </a:defRPr>
            </a:lvl1pPr>
          </a:lstStyle>
          <a:p>
            <a:pPr algn="ctr"/>
            <a:r>
              <a:rPr lang="en-US" altLang="zh-CN" dirty="0"/>
              <a:t>Fisher information matrix  </a:t>
            </a:r>
            <a:endParaRPr lang="zh-CN" altLang="en-US" dirty="0"/>
          </a:p>
        </p:txBody>
      </p:sp>
      <p:sp>
        <p:nvSpPr>
          <p:cNvPr id="1048778" name="文本框 4"/>
          <p:cNvSpPr txBox="1"/>
          <p:nvPr/>
        </p:nvSpPr>
        <p:spPr>
          <a:xfrm>
            <a:off x="2127250" y="2225675"/>
            <a:ext cx="17602200" cy="5051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lnSpc>
                <a:spcPct val="150000"/>
              </a:lnSpc>
              <a:buClr>
                <a:srgbClr val="0000FF"/>
              </a:buClr>
              <a:buFont typeface="Wingdings" panose="05000000000000000000" pitchFamily="2" charset="2"/>
              <a:buChar char="l"/>
            </a:pPr>
            <a:r>
              <a:rPr lang="en-US" altLang="zh-CN" sz="4400" dirty="0">
                <a:latin typeface="Gill Sans MT" panose="020B0502020104020203" pitchFamily="34" charset="0"/>
              </a:rPr>
              <a:t>Measure of the </a:t>
            </a:r>
            <a:r>
              <a:rPr lang="en-US" altLang="zh-CN" sz="4400" dirty="0">
                <a:solidFill>
                  <a:srgbClr val="FF0000"/>
                </a:solidFill>
                <a:latin typeface="Gill Sans MT" panose="020B0502020104020203" pitchFamily="34" charset="0"/>
              </a:rPr>
              <a:t>information</a:t>
            </a:r>
            <a:r>
              <a:rPr lang="en-US" altLang="zh-CN" sz="4400" dirty="0">
                <a:latin typeface="Gill Sans MT" panose="020B0502020104020203" pitchFamily="34" charset="0"/>
              </a:rPr>
              <a:t> a particular parameter (weight or feature)</a:t>
            </a:r>
          </a:p>
          <a:p>
            <a:pPr marL="742950" indent="-742950">
              <a:lnSpc>
                <a:spcPct val="150000"/>
              </a:lnSpc>
              <a:buClr>
                <a:srgbClr val="0000FF"/>
              </a:buClr>
              <a:buFont typeface="Wingdings" panose="05000000000000000000" pitchFamily="2" charset="2"/>
              <a:buChar char="l"/>
            </a:pPr>
            <a:r>
              <a:rPr lang="en-US" altLang="zh-CN" sz="4400" dirty="0">
                <a:latin typeface="Gill Sans MT" panose="020B0502020104020203" pitchFamily="34" charset="0"/>
              </a:rPr>
              <a:t>Related to the </a:t>
            </a:r>
            <a:r>
              <a:rPr lang="en-US" altLang="zh-CN" sz="4400" dirty="0">
                <a:solidFill>
                  <a:srgbClr val="FF0000"/>
                </a:solidFill>
                <a:latin typeface="Gill Sans MT" panose="020B0502020104020203" pitchFamily="34" charset="0"/>
              </a:rPr>
              <a:t>complexity</a:t>
            </a:r>
            <a:r>
              <a:rPr lang="en-US" altLang="zh-CN" sz="4400" dirty="0">
                <a:latin typeface="Gill Sans MT" panose="020B0502020104020203" pitchFamily="34" charset="0"/>
              </a:rPr>
              <a:t> of a task</a:t>
            </a:r>
          </a:p>
          <a:p>
            <a:pPr marL="742950" indent="-742950">
              <a:lnSpc>
                <a:spcPct val="150000"/>
              </a:lnSpc>
              <a:buClr>
                <a:srgbClr val="0000FF"/>
              </a:buClr>
              <a:buFont typeface="Wingdings" panose="05000000000000000000" pitchFamily="2" charset="2"/>
              <a:buChar char="l"/>
            </a:pPr>
            <a:r>
              <a:rPr lang="en-US" altLang="zh-CN" sz="4400" i="1" dirty="0">
                <a:latin typeface="Gill Sans MT" panose="020B0502020104020203" pitchFamily="34" charset="0"/>
              </a:rPr>
              <a:t>FIM can be interpreted as an easy-to-compute positive semidefinite upper-bound to the Hessian of the cross-entropy loss and coincides with it at local minima</a:t>
            </a:r>
          </a:p>
        </p:txBody>
      </p:sp>
      <p:pic>
        <p:nvPicPr>
          <p:cNvPr id="2097204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0650" y="7414519"/>
            <a:ext cx="13109291" cy="167934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3" name="标题 1"/>
          <p:cNvSpPr>
            <a:spLocks noGrp="1"/>
          </p:cNvSpPr>
          <p:nvPr>
            <p:ph type="title"/>
          </p:nvPr>
        </p:nvSpPr>
        <p:spPr>
          <a:xfrm>
            <a:off x="7371521" y="36576"/>
            <a:ext cx="5373760" cy="1154162"/>
          </a:xfrm>
        </p:spPr>
        <p:txBody>
          <a:bodyPr/>
          <a:lstStyle/>
          <a:p>
            <a:r>
              <a:rPr lang="en-US" altLang="zh-CN" dirty="0"/>
              <a:t>Overview  </a:t>
            </a:r>
            <a:endParaRPr lang="zh-CN" altLang="en-US" dirty="0"/>
          </a:p>
        </p:txBody>
      </p:sp>
      <p:sp>
        <p:nvSpPr>
          <p:cNvPr id="1048614" name="object 4"/>
          <p:cNvSpPr txBox="1"/>
          <p:nvPr/>
        </p:nvSpPr>
        <p:spPr>
          <a:xfrm>
            <a:off x="17163115" y="10753006"/>
            <a:ext cx="585135" cy="3462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680"/>
              </a:lnSpc>
            </a:pPr>
            <a:fld id="{81D60167-4931-47E6-BA6A-407CBD079E47}" type="slidenum">
              <a:rPr sz="2300" dirty="0">
                <a:solidFill>
                  <a:srgbClr val="0433FF"/>
                </a:solidFill>
                <a:latin typeface="Gill Sans MT"/>
                <a:cs typeface="Gill Sans MT"/>
              </a:rPr>
              <a:t>5</a:t>
            </a:fld>
            <a:endParaRPr sz="2300" dirty="0">
              <a:latin typeface="Gill Sans MT"/>
              <a:cs typeface="Gill Sans MT"/>
            </a:endParaRPr>
          </a:p>
        </p:txBody>
      </p:sp>
      <p:pic>
        <p:nvPicPr>
          <p:cNvPr id="2097154" name="图片 2"/>
          <p:cNvPicPr>
            <a:picLocks noChangeAspect="1"/>
          </p:cNvPicPr>
          <p:nvPr/>
        </p:nvPicPr>
        <p:blipFill rotWithShape="1">
          <a:blip r:embed="rId3"/>
          <a:srcRect r="42479" b="1897"/>
          <a:stretch>
            <a:fillRect/>
          </a:stretch>
        </p:blipFill>
        <p:spPr>
          <a:xfrm>
            <a:off x="8223250" y="1581023"/>
            <a:ext cx="11480042" cy="9365531"/>
          </a:xfrm>
          <a:prstGeom prst="rect">
            <a:avLst/>
          </a:prstGeom>
        </p:spPr>
      </p:pic>
      <p:sp>
        <p:nvSpPr>
          <p:cNvPr id="1048615" name="文本框 6"/>
          <p:cNvSpPr txBox="1"/>
          <p:nvPr/>
        </p:nvSpPr>
        <p:spPr>
          <a:xfrm>
            <a:off x="755650" y="3292475"/>
            <a:ext cx="8465108" cy="7082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lnSpc>
                <a:spcPct val="150000"/>
              </a:lnSpc>
              <a:buClr>
                <a:srgbClr val="0000FF"/>
              </a:buClr>
              <a:buFont typeface="Wingdings" panose="05000000000000000000" pitchFamily="2" charset="2"/>
              <a:buChar char="l"/>
            </a:pPr>
            <a:r>
              <a:rPr lang="en-US" altLang="zh-CN" sz="4400" dirty="0">
                <a:latin typeface="Gill Sans MT" panose="020B0502020104020203" pitchFamily="34" charset="0"/>
              </a:rPr>
              <a:t>A base model : f</a:t>
            </a:r>
          </a:p>
          <a:p>
            <a:pPr marL="742950" indent="-742950">
              <a:lnSpc>
                <a:spcPct val="150000"/>
              </a:lnSpc>
              <a:buClr>
                <a:srgbClr val="0000FF"/>
              </a:buClr>
              <a:buFont typeface="Wingdings" panose="05000000000000000000" pitchFamily="2" charset="2"/>
              <a:buChar char="l"/>
            </a:pPr>
            <a:r>
              <a:rPr lang="en-US" altLang="zh-CN" sz="4400" dirty="0">
                <a:latin typeface="Gill Sans MT" panose="020B0502020104020203" pitchFamily="34" charset="0"/>
              </a:rPr>
              <a:t>Use the base model to compute gradients for support set</a:t>
            </a:r>
          </a:p>
          <a:p>
            <a:pPr marL="742950" indent="-742950">
              <a:lnSpc>
                <a:spcPct val="150000"/>
              </a:lnSpc>
              <a:buClr>
                <a:srgbClr val="0000FF"/>
              </a:buClr>
              <a:buFont typeface="Wingdings" panose="05000000000000000000" pitchFamily="2" charset="2"/>
              <a:buChar char="l"/>
            </a:pPr>
            <a:r>
              <a:rPr lang="en-US" altLang="zh-CN" sz="4400" dirty="0" err="1">
                <a:latin typeface="Gill Sans MT" panose="020B0502020104020203" pitchFamily="34" charset="0"/>
              </a:rPr>
              <a:t>BERT+adapter</a:t>
            </a:r>
            <a:endParaRPr lang="en-US" altLang="zh-CN" sz="4400" dirty="0">
              <a:latin typeface="Gill Sans MT" panose="020B0502020104020203" pitchFamily="34" charset="0"/>
            </a:endParaRPr>
          </a:p>
          <a:p>
            <a:pPr marL="742950" indent="-742950">
              <a:lnSpc>
                <a:spcPct val="150000"/>
              </a:lnSpc>
              <a:buClr>
                <a:srgbClr val="0000FF"/>
              </a:buClr>
              <a:buFont typeface="Wingdings" panose="05000000000000000000" pitchFamily="2" charset="2"/>
              <a:buChar char="l"/>
            </a:pPr>
            <a:endParaRPr lang="en-US" altLang="zh-CN" sz="4400" dirty="0">
              <a:latin typeface="Gill Sans MT" panose="020B0502020104020203" pitchFamily="34" charset="0"/>
            </a:endParaRPr>
          </a:p>
          <a:p>
            <a:pPr marL="742950" indent="-742950">
              <a:lnSpc>
                <a:spcPct val="150000"/>
              </a:lnSpc>
              <a:buClr>
                <a:srgbClr val="0000FF"/>
              </a:buClr>
              <a:buFont typeface="Wingdings" panose="05000000000000000000" pitchFamily="2" charset="2"/>
              <a:buChar char="l"/>
            </a:pPr>
            <a:endParaRPr lang="en-US" altLang="zh-CN" sz="4400" dirty="0">
              <a:latin typeface="Gill Sans MT" panose="020B0502020104020203" pitchFamily="34" charset="0"/>
            </a:endParaRPr>
          </a:p>
          <a:p>
            <a:pPr marL="742950" indent="-742950">
              <a:lnSpc>
                <a:spcPct val="150000"/>
              </a:lnSpc>
              <a:buClr>
                <a:srgbClr val="0000FF"/>
              </a:buClr>
              <a:buFont typeface="Wingdings" panose="05000000000000000000" pitchFamily="2" charset="2"/>
              <a:buChar char="l"/>
            </a:pPr>
            <a:endParaRPr lang="en-US" altLang="zh-CN" sz="4400" dirty="0">
              <a:latin typeface="Gill Sans MT" panose="020B0502020104020203" pitchFamily="34" charset="0"/>
            </a:endParaRPr>
          </a:p>
        </p:txBody>
      </p:sp>
      <p:pic>
        <p:nvPicPr>
          <p:cNvPr id="2097155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808" y="8169275"/>
            <a:ext cx="9062241" cy="2094932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79" name="object 4"/>
          <p:cNvSpPr txBox="1"/>
          <p:nvPr/>
        </p:nvSpPr>
        <p:spPr>
          <a:xfrm>
            <a:off x="17163115" y="10753006"/>
            <a:ext cx="585135" cy="3462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680"/>
              </a:lnSpc>
            </a:pPr>
            <a:fld id="{81D60167-4931-47E6-BA6A-407CBD079E47}" type="slidenum">
              <a:rPr sz="2300" dirty="0">
                <a:solidFill>
                  <a:srgbClr val="0433FF"/>
                </a:solidFill>
                <a:latin typeface="Gill Sans MT"/>
                <a:cs typeface="Gill Sans MT"/>
              </a:rPr>
              <a:t>50</a:t>
            </a:fld>
            <a:endParaRPr sz="2300" dirty="0">
              <a:latin typeface="Gill Sans MT"/>
              <a:cs typeface="Gill Sans MT"/>
            </a:endParaRPr>
          </a:p>
        </p:txBody>
      </p:sp>
      <p:sp>
        <p:nvSpPr>
          <p:cNvPr id="1048780" name="标题 1"/>
          <p:cNvSpPr>
            <a:spLocks noGrp="1"/>
          </p:cNvSpPr>
          <p:nvPr/>
        </p:nvSpPr>
        <p:spPr>
          <a:xfrm>
            <a:off x="4641850" y="226261"/>
            <a:ext cx="10820400" cy="1154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500" b="0" i="0">
                <a:solidFill>
                  <a:srgbClr val="24242E"/>
                </a:solidFill>
                <a:latin typeface="Gill Sans MT"/>
                <a:ea typeface="+mj-ea"/>
                <a:cs typeface="Gill Sans MT"/>
              </a:defRPr>
            </a:lvl1pPr>
          </a:lstStyle>
          <a:p>
            <a:pPr algn="ctr"/>
            <a:r>
              <a:rPr lang="en-US" altLang="zh-CN" dirty="0"/>
              <a:t>Probe network</a:t>
            </a:r>
            <a:endParaRPr lang="zh-CN" altLang="en-US" dirty="0"/>
          </a:p>
        </p:txBody>
      </p:sp>
      <p:sp>
        <p:nvSpPr>
          <p:cNvPr id="1048781" name="文本框 4"/>
          <p:cNvSpPr txBox="1"/>
          <p:nvPr/>
        </p:nvSpPr>
        <p:spPr>
          <a:xfrm>
            <a:off x="2127250" y="2225675"/>
            <a:ext cx="17602200" cy="7082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lnSpc>
                <a:spcPct val="150000"/>
              </a:lnSpc>
              <a:buClr>
                <a:srgbClr val="0000FF"/>
              </a:buClr>
              <a:buFont typeface="Wingdings" panose="05000000000000000000" pitchFamily="2" charset="2"/>
              <a:buChar char="l"/>
            </a:pPr>
            <a:r>
              <a:rPr lang="en-US" altLang="zh-CN" sz="4400" dirty="0">
                <a:latin typeface="Gill Sans MT" panose="020B0502020104020203" pitchFamily="34" charset="0"/>
              </a:rPr>
              <a:t>Different networks are not directly comparable</a:t>
            </a:r>
          </a:p>
          <a:p>
            <a:pPr marL="742950" indent="-742950">
              <a:lnSpc>
                <a:spcPct val="150000"/>
              </a:lnSpc>
              <a:buClr>
                <a:srgbClr val="0000FF"/>
              </a:buClr>
              <a:buFont typeface="Wingdings" panose="05000000000000000000" pitchFamily="2" charset="2"/>
              <a:buChar char="l"/>
            </a:pPr>
            <a:r>
              <a:rPr lang="en-US" altLang="zh-CN" sz="4400" dirty="0">
                <a:latin typeface="Gill Sans MT" panose="020B0502020104020203" pitchFamily="34" charset="0"/>
              </a:rPr>
              <a:t>“</a:t>
            </a:r>
            <a:r>
              <a:rPr lang="en-US" altLang="zh-CN" sz="4400" dirty="0" err="1">
                <a:latin typeface="Gill Sans MT" panose="020B0502020104020203" pitchFamily="34" charset="0"/>
              </a:rPr>
              <a:t>Probe”network</a:t>
            </a:r>
            <a:r>
              <a:rPr lang="zh-CN" altLang="en-US" sz="4400" dirty="0">
                <a:latin typeface="Gill Sans MT" panose="020B0502020104020203" pitchFamily="34" charset="0"/>
              </a:rPr>
              <a:t>：</a:t>
            </a:r>
            <a:r>
              <a:rPr lang="en-US" altLang="zh-CN" sz="4400" dirty="0">
                <a:solidFill>
                  <a:srgbClr val="FF0000"/>
                </a:solidFill>
                <a:latin typeface="Gill Sans MT" panose="020B0502020104020203" pitchFamily="34" charset="0"/>
              </a:rPr>
              <a:t>pre-trained</a:t>
            </a:r>
            <a:r>
              <a:rPr lang="en-US" altLang="zh-CN" sz="4400" dirty="0">
                <a:latin typeface="Gill Sans MT" panose="020B0502020104020203" pitchFamily="34" charset="0"/>
              </a:rPr>
              <a:t> on ImageNet and re-train </a:t>
            </a:r>
            <a:r>
              <a:rPr lang="en-US" altLang="zh-CN" sz="4400" dirty="0">
                <a:solidFill>
                  <a:srgbClr val="FF0000"/>
                </a:solidFill>
                <a:latin typeface="Gill Sans MT" panose="020B0502020104020203" pitchFamily="34" charset="0"/>
              </a:rPr>
              <a:t>only the classifier </a:t>
            </a:r>
            <a:r>
              <a:rPr lang="en-US" altLang="zh-CN" sz="4400" dirty="0">
                <a:latin typeface="Gill Sans MT" panose="020B0502020104020203" pitchFamily="34" charset="0"/>
              </a:rPr>
              <a:t>layer on any given task</a:t>
            </a:r>
          </a:p>
          <a:p>
            <a:pPr marL="742950" indent="-742950">
              <a:lnSpc>
                <a:spcPct val="150000"/>
              </a:lnSpc>
              <a:buClr>
                <a:srgbClr val="0000FF"/>
              </a:buClr>
              <a:buFont typeface="Wingdings" panose="05000000000000000000" pitchFamily="2" charset="2"/>
              <a:buChar char="l"/>
            </a:pPr>
            <a:r>
              <a:rPr lang="en-US" altLang="zh-CN" sz="4400" dirty="0">
                <a:latin typeface="Gill Sans MT" panose="020B0502020104020203" pitchFamily="34" charset="0"/>
              </a:rPr>
              <a:t>Two additional approximations</a:t>
            </a:r>
            <a:r>
              <a:rPr lang="zh-CN" altLang="en-US" sz="4400" dirty="0">
                <a:latin typeface="Gill Sans MT" panose="020B0502020104020203" pitchFamily="34" charset="0"/>
              </a:rPr>
              <a:t>：</a:t>
            </a:r>
            <a:endParaRPr lang="en-US" altLang="zh-CN" sz="4400" dirty="0">
              <a:latin typeface="Gill Sans MT" panose="020B0502020104020203" pitchFamily="34" charset="0"/>
            </a:endParaRPr>
          </a:p>
          <a:p>
            <a:pPr marL="1200150" lvl="1" indent="-742950">
              <a:lnSpc>
                <a:spcPct val="150000"/>
              </a:lnSpc>
              <a:buClr>
                <a:srgbClr val="0000FF"/>
              </a:buClr>
              <a:buFont typeface="Wingdings" panose="05000000000000000000" pitchFamily="2" charset="2"/>
              <a:buChar char="l"/>
            </a:pPr>
            <a:r>
              <a:rPr lang="en-US" altLang="zh-CN" sz="4400" dirty="0">
                <a:latin typeface="Gill Sans MT" panose="020B0502020104020203" pitchFamily="34" charset="0"/>
              </a:rPr>
              <a:t>Consider the diagonal entries</a:t>
            </a:r>
          </a:p>
          <a:p>
            <a:pPr marL="1200150" lvl="1" indent="-742950">
              <a:lnSpc>
                <a:spcPct val="150000"/>
              </a:lnSpc>
              <a:buClr>
                <a:srgbClr val="0000FF"/>
              </a:buClr>
              <a:buFont typeface="Wingdings" panose="05000000000000000000" pitchFamily="2" charset="2"/>
              <a:buChar char="l"/>
            </a:pPr>
            <a:r>
              <a:rPr lang="en-US" altLang="zh-CN" sz="4400" dirty="0">
                <a:latin typeface="Gill Sans MT" panose="020B0502020104020203" pitchFamily="34" charset="0"/>
              </a:rPr>
              <a:t>Average the Fisher Information for all weights in the same filter</a:t>
            </a:r>
          </a:p>
          <a:p>
            <a:pPr marL="742950" indent="-742950">
              <a:lnSpc>
                <a:spcPct val="150000"/>
              </a:lnSpc>
              <a:buClr>
                <a:srgbClr val="0000FF"/>
              </a:buClr>
              <a:buFont typeface="Wingdings" panose="05000000000000000000" pitchFamily="2" charset="2"/>
              <a:buChar char="l"/>
            </a:pPr>
            <a:endParaRPr lang="en-US" altLang="zh-CN" sz="4400" dirty="0">
              <a:latin typeface="Gill Sans MT" panose="020B0502020104020203" pitchFamily="3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9" name="标题 1"/>
          <p:cNvSpPr>
            <a:spLocks noGrp="1"/>
          </p:cNvSpPr>
          <p:nvPr>
            <p:ph type="title"/>
          </p:nvPr>
        </p:nvSpPr>
        <p:spPr>
          <a:xfrm>
            <a:off x="7371521" y="36576"/>
            <a:ext cx="5373760" cy="1154162"/>
          </a:xfrm>
        </p:spPr>
        <p:txBody>
          <a:bodyPr/>
          <a:lstStyle/>
          <a:p>
            <a:r>
              <a:rPr lang="en-US" altLang="zh-CN" dirty="0"/>
              <a:t>Overview  </a:t>
            </a:r>
            <a:endParaRPr lang="zh-CN" altLang="en-US" dirty="0"/>
          </a:p>
        </p:txBody>
      </p:sp>
      <p:sp>
        <p:nvSpPr>
          <p:cNvPr id="1048620" name="object 4"/>
          <p:cNvSpPr txBox="1"/>
          <p:nvPr/>
        </p:nvSpPr>
        <p:spPr>
          <a:xfrm>
            <a:off x="17163115" y="10753006"/>
            <a:ext cx="585135" cy="3462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680"/>
              </a:lnSpc>
            </a:pPr>
            <a:fld id="{81D60167-4931-47E6-BA6A-407CBD079E47}" type="slidenum">
              <a:rPr sz="2300" dirty="0">
                <a:solidFill>
                  <a:srgbClr val="0433FF"/>
                </a:solidFill>
                <a:latin typeface="Gill Sans MT"/>
                <a:cs typeface="Gill Sans MT"/>
              </a:rPr>
              <a:t>6</a:t>
            </a:fld>
            <a:endParaRPr sz="2300" dirty="0">
              <a:latin typeface="Gill Sans MT"/>
              <a:cs typeface="Gill Sans MT"/>
            </a:endParaRPr>
          </a:p>
        </p:txBody>
      </p:sp>
      <p:pic>
        <p:nvPicPr>
          <p:cNvPr id="2097156" name="图片 2"/>
          <p:cNvPicPr>
            <a:picLocks noChangeAspect="1"/>
          </p:cNvPicPr>
          <p:nvPr/>
        </p:nvPicPr>
        <p:blipFill rotWithShape="1">
          <a:blip r:embed="rId3"/>
          <a:srcRect r="42479" b="1897"/>
          <a:stretch>
            <a:fillRect/>
          </a:stretch>
        </p:blipFill>
        <p:spPr>
          <a:xfrm>
            <a:off x="8528050" y="2192325"/>
            <a:ext cx="9956042" cy="8122237"/>
          </a:xfrm>
          <a:prstGeom prst="rect">
            <a:avLst/>
          </a:prstGeom>
        </p:spPr>
      </p:pic>
      <p:sp>
        <p:nvSpPr>
          <p:cNvPr id="1048621" name="文本框 6"/>
          <p:cNvSpPr txBox="1"/>
          <p:nvPr/>
        </p:nvSpPr>
        <p:spPr>
          <a:xfrm>
            <a:off x="660590" y="3292475"/>
            <a:ext cx="8610600" cy="60669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lnSpc>
                <a:spcPct val="150000"/>
              </a:lnSpc>
              <a:buClr>
                <a:srgbClr val="0000FF"/>
              </a:buClr>
              <a:buFont typeface="Wingdings" panose="05000000000000000000" pitchFamily="2" charset="2"/>
              <a:buChar char="l"/>
            </a:pPr>
            <a:r>
              <a:rPr lang="en-US" altLang="zh-CN" sz="4400" dirty="0">
                <a:latin typeface="Gill Sans MT" panose="020B0502020104020203" pitchFamily="34" charset="0"/>
              </a:rPr>
              <a:t>Task embedding network :d</a:t>
            </a:r>
          </a:p>
          <a:p>
            <a:pPr marL="742950" indent="-742950">
              <a:lnSpc>
                <a:spcPct val="150000"/>
              </a:lnSpc>
              <a:buClr>
                <a:srgbClr val="0000FF"/>
              </a:buClr>
              <a:buFont typeface="Wingdings" panose="05000000000000000000" pitchFamily="2" charset="2"/>
              <a:buChar char="l"/>
            </a:pPr>
            <a:r>
              <a:rPr lang="en-US" altLang="zh-CN" sz="4400" dirty="0">
                <a:latin typeface="Gill Sans MT" panose="020B0502020104020203" pitchFamily="34" charset="0"/>
              </a:rPr>
              <a:t>Map gradients to task representations</a:t>
            </a:r>
          </a:p>
          <a:p>
            <a:pPr marL="742950" indent="-742950">
              <a:lnSpc>
                <a:spcPct val="150000"/>
              </a:lnSpc>
              <a:buClr>
                <a:srgbClr val="0000FF"/>
              </a:buClr>
              <a:buFont typeface="Wingdings" panose="05000000000000000000" pitchFamily="2" charset="2"/>
              <a:buChar char="l"/>
            </a:pPr>
            <a:r>
              <a:rPr lang="en-US" altLang="zh-CN" sz="4400" dirty="0">
                <a:latin typeface="Gill Sans MT" panose="020B0502020104020203" pitchFamily="34" charset="0"/>
              </a:rPr>
              <a:t>RNN</a:t>
            </a:r>
          </a:p>
          <a:p>
            <a:pPr marL="742950" indent="-742950">
              <a:lnSpc>
                <a:spcPct val="150000"/>
              </a:lnSpc>
              <a:buClr>
                <a:srgbClr val="0000FF"/>
              </a:buClr>
              <a:buFont typeface="Wingdings" panose="05000000000000000000" pitchFamily="2" charset="2"/>
              <a:buChar char="l"/>
            </a:pPr>
            <a:r>
              <a:rPr lang="en-US" altLang="zh-CN" sz="4400" dirty="0">
                <a:latin typeface="Gill Sans MT" panose="020B0502020104020203" pitchFamily="34" charset="0"/>
              </a:rPr>
              <a:t>Fisher Information Matrix (FIM)</a:t>
            </a:r>
          </a:p>
          <a:p>
            <a:pPr marL="742950" indent="-742950">
              <a:lnSpc>
                <a:spcPct val="150000"/>
              </a:lnSpc>
              <a:buClr>
                <a:srgbClr val="0000FF"/>
              </a:buClr>
              <a:buFont typeface="Wingdings" panose="05000000000000000000" pitchFamily="2" charset="2"/>
              <a:buChar char="l"/>
            </a:pPr>
            <a:endParaRPr lang="en-US" altLang="zh-CN" sz="4400" dirty="0">
              <a:latin typeface="Gill Sans MT" panose="020B0502020104020203" pitchFamily="3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5" name="标题 1"/>
          <p:cNvSpPr>
            <a:spLocks noGrp="1"/>
          </p:cNvSpPr>
          <p:nvPr>
            <p:ph type="title"/>
          </p:nvPr>
        </p:nvSpPr>
        <p:spPr>
          <a:xfrm>
            <a:off x="7371521" y="36576"/>
            <a:ext cx="5373760" cy="1154162"/>
          </a:xfrm>
        </p:spPr>
        <p:txBody>
          <a:bodyPr/>
          <a:lstStyle/>
          <a:p>
            <a:r>
              <a:rPr lang="en-US" altLang="zh-CN" dirty="0"/>
              <a:t>Overview  </a:t>
            </a:r>
            <a:endParaRPr lang="zh-CN" altLang="en-US" dirty="0"/>
          </a:p>
        </p:txBody>
      </p:sp>
      <p:sp>
        <p:nvSpPr>
          <p:cNvPr id="1048626" name="object 4"/>
          <p:cNvSpPr txBox="1"/>
          <p:nvPr/>
        </p:nvSpPr>
        <p:spPr>
          <a:xfrm>
            <a:off x="17163115" y="10753006"/>
            <a:ext cx="585135" cy="3462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680"/>
              </a:lnSpc>
            </a:pPr>
            <a:fld id="{81D60167-4931-47E6-BA6A-407CBD079E47}" type="slidenum">
              <a:rPr sz="2300" dirty="0">
                <a:solidFill>
                  <a:srgbClr val="0433FF"/>
                </a:solidFill>
                <a:latin typeface="Gill Sans MT"/>
                <a:cs typeface="Gill Sans MT"/>
              </a:rPr>
              <a:t>7</a:t>
            </a:fld>
            <a:endParaRPr sz="2300" dirty="0">
              <a:latin typeface="Gill Sans MT"/>
              <a:cs typeface="Gill Sans MT"/>
            </a:endParaRPr>
          </a:p>
        </p:txBody>
      </p:sp>
      <p:sp>
        <p:nvSpPr>
          <p:cNvPr id="1048627" name="文本框 6"/>
          <p:cNvSpPr txBox="1"/>
          <p:nvPr/>
        </p:nvSpPr>
        <p:spPr>
          <a:xfrm>
            <a:off x="908050" y="1740582"/>
            <a:ext cx="17240060" cy="5051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lnSpc>
                <a:spcPct val="150000"/>
              </a:lnSpc>
              <a:buClr>
                <a:srgbClr val="0000FF"/>
              </a:buClr>
              <a:buFont typeface="Wingdings" panose="05000000000000000000" pitchFamily="2" charset="2"/>
              <a:buChar char="l"/>
            </a:pPr>
            <a:r>
              <a:rPr lang="en-US" altLang="zh-CN" sz="4400" dirty="0">
                <a:latin typeface="Gill Sans MT" panose="020B0502020104020203" pitchFamily="34" charset="0"/>
              </a:rPr>
              <a:t>Task embedding network :d</a:t>
            </a:r>
          </a:p>
          <a:p>
            <a:pPr marL="742950" indent="-742950">
              <a:lnSpc>
                <a:spcPct val="150000"/>
              </a:lnSpc>
              <a:buClr>
                <a:srgbClr val="0000FF"/>
              </a:buClr>
              <a:buFont typeface="Wingdings" panose="05000000000000000000" pitchFamily="2" charset="2"/>
              <a:buChar char="l"/>
            </a:pPr>
            <a:r>
              <a:rPr lang="en-US" altLang="zh-CN" sz="4400" dirty="0">
                <a:latin typeface="Gill Sans MT" panose="020B0502020104020203" pitchFamily="34" charset="0"/>
              </a:rPr>
              <a:t>Map gradients to task representations</a:t>
            </a:r>
          </a:p>
          <a:p>
            <a:pPr marL="742950" indent="-742950">
              <a:lnSpc>
                <a:spcPct val="150000"/>
              </a:lnSpc>
              <a:buClr>
                <a:srgbClr val="0000FF"/>
              </a:buClr>
              <a:buFont typeface="Wingdings" panose="05000000000000000000" pitchFamily="2" charset="2"/>
              <a:buChar char="l"/>
            </a:pPr>
            <a:r>
              <a:rPr lang="en-US" altLang="zh-CN" sz="4400" dirty="0">
                <a:latin typeface="Gill Sans MT" panose="020B0502020104020203" pitchFamily="34" charset="0"/>
              </a:rPr>
              <a:t>RNN</a:t>
            </a:r>
          </a:p>
          <a:p>
            <a:pPr marL="742950" indent="-742950">
              <a:lnSpc>
                <a:spcPct val="150000"/>
              </a:lnSpc>
              <a:buClr>
                <a:srgbClr val="0000FF"/>
              </a:buClr>
              <a:buFont typeface="Wingdings" panose="05000000000000000000" pitchFamily="2" charset="2"/>
              <a:buChar char="l"/>
            </a:pPr>
            <a:r>
              <a:rPr lang="en-US" altLang="zh-CN" sz="4400" dirty="0">
                <a:latin typeface="Gill Sans MT" panose="020B0502020104020203" pitchFamily="34" charset="0"/>
              </a:rPr>
              <a:t>Fisher Information Matrix (FIM)</a:t>
            </a:r>
          </a:p>
          <a:p>
            <a:pPr marL="742950" indent="-742950">
              <a:lnSpc>
                <a:spcPct val="150000"/>
              </a:lnSpc>
              <a:buClr>
                <a:srgbClr val="0000FF"/>
              </a:buClr>
              <a:buFont typeface="Wingdings" panose="05000000000000000000" pitchFamily="2" charset="2"/>
              <a:buChar char="l"/>
            </a:pPr>
            <a:endParaRPr lang="en-US" altLang="zh-CN" sz="4400" dirty="0">
              <a:latin typeface="Gill Sans MT" panose="020B0502020104020203" pitchFamily="34" charset="0"/>
            </a:endParaRPr>
          </a:p>
        </p:txBody>
      </p:sp>
      <p:pic>
        <p:nvPicPr>
          <p:cNvPr id="2097157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7250" y="6188075"/>
            <a:ext cx="17151762" cy="1295400"/>
          </a:xfrm>
          <a:prstGeom prst="rect">
            <a:avLst/>
          </a:prstGeom>
        </p:spPr>
      </p:pic>
      <p:pic>
        <p:nvPicPr>
          <p:cNvPr id="2097158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6157" y="7499350"/>
            <a:ext cx="7848600" cy="230357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3" name="标题 1"/>
          <p:cNvSpPr>
            <a:spLocks noGrp="1"/>
          </p:cNvSpPr>
          <p:nvPr>
            <p:ph type="title"/>
          </p:nvPr>
        </p:nvSpPr>
        <p:spPr>
          <a:xfrm>
            <a:off x="7371521" y="36576"/>
            <a:ext cx="5373760" cy="1154162"/>
          </a:xfrm>
        </p:spPr>
        <p:txBody>
          <a:bodyPr/>
          <a:lstStyle/>
          <a:p>
            <a:r>
              <a:rPr lang="en-US" altLang="zh-CN" dirty="0"/>
              <a:t>Overview  </a:t>
            </a:r>
            <a:endParaRPr lang="zh-CN" altLang="en-US" dirty="0"/>
          </a:p>
        </p:txBody>
      </p:sp>
      <p:sp>
        <p:nvSpPr>
          <p:cNvPr id="1048634" name="object 4"/>
          <p:cNvSpPr txBox="1"/>
          <p:nvPr/>
        </p:nvSpPr>
        <p:spPr>
          <a:xfrm>
            <a:off x="17163115" y="10753006"/>
            <a:ext cx="585135" cy="3462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680"/>
              </a:lnSpc>
            </a:pPr>
            <a:fld id="{81D60167-4931-47E6-BA6A-407CBD079E47}" type="slidenum">
              <a:rPr sz="2300" dirty="0">
                <a:solidFill>
                  <a:srgbClr val="0433FF"/>
                </a:solidFill>
                <a:latin typeface="Gill Sans MT"/>
                <a:cs typeface="Gill Sans MT"/>
              </a:rPr>
              <a:t>8</a:t>
            </a:fld>
            <a:endParaRPr sz="2300" dirty="0">
              <a:latin typeface="Gill Sans MT"/>
              <a:cs typeface="Gill Sans MT"/>
            </a:endParaRPr>
          </a:p>
        </p:txBody>
      </p:sp>
      <p:pic>
        <p:nvPicPr>
          <p:cNvPr id="2097160" name="图片 2"/>
          <p:cNvPicPr>
            <a:picLocks noChangeAspect="1"/>
          </p:cNvPicPr>
          <p:nvPr/>
        </p:nvPicPr>
        <p:blipFill rotWithShape="1">
          <a:blip r:embed="rId3"/>
          <a:srcRect l="56025" t="-2627" r="-1078" b="-701"/>
          <a:stretch>
            <a:fillRect/>
          </a:stretch>
        </p:blipFill>
        <p:spPr>
          <a:xfrm>
            <a:off x="8756650" y="1408293"/>
            <a:ext cx="8991600" cy="9864481"/>
          </a:xfrm>
          <a:prstGeom prst="rect">
            <a:avLst/>
          </a:prstGeom>
        </p:spPr>
      </p:pic>
      <p:sp>
        <p:nvSpPr>
          <p:cNvPr id="1048635" name="文本框 6"/>
          <p:cNvSpPr txBox="1"/>
          <p:nvPr/>
        </p:nvSpPr>
        <p:spPr>
          <a:xfrm>
            <a:off x="733378" y="1733767"/>
            <a:ext cx="9090072" cy="4035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lnSpc>
                <a:spcPct val="150000"/>
              </a:lnSpc>
              <a:buClr>
                <a:srgbClr val="0000FF"/>
              </a:buClr>
              <a:buFont typeface="Wingdings" panose="05000000000000000000" pitchFamily="2" charset="2"/>
              <a:buChar char="l"/>
            </a:pPr>
            <a:r>
              <a:rPr lang="en-US" altLang="zh-CN" sz="4400" dirty="0">
                <a:latin typeface="Gill Sans MT" panose="020B0502020104020203" pitchFamily="34" charset="0"/>
              </a:rPr>
              <a:t>Adaptation networks: a</a:t>
            </a:r>
          </a:p>
          <a:p>
            <a:pPr marL="742950" indent="-742950">
              <a:lnSpc>
                <a:spcPct val="150000"/>
              </a:lnSpc>
              <a:buClr>
                <a:srgbClr val="0000FF"/>
              </a:buClr>
              <a:buFont typeface="Wingdings" panose="05000000000000000000" pitchFamily="2" charset="2"/>
              <a:buChar char="l"/>
            </a:pPr>
            <a:r>
              <a:rPr lang="en-US" altLang="zh-CN" sz="4400" dirty="0">
                <a:latin typeface="Gill Sans MT" panose="020B0502020104020203" pitchFamily="34" charset="0"/>
              </a:rPr>
              <a:t>Input:  task representations + previous adapter output</a:t>
            </a:r>
          </a:p>
          <a:p>
            <a:pPr marL="742950" indent="-742950">
              <a:lnSpc>
                <a:spcPct val="150000"/>
              </a:lnSpc>
              <a:buClr>
                <a:srgbClr val="0000FF"/>
              </a:buClr>
              <a:buFont typeface="Wingdings" panose="05000000000000000000" pitchFamily="2" charset="2"/>
              <a:buChar char="l"/>
            </a:pPr>
            <a:r>
              <a:rPr lang="en-US" altLang="zh-CN" sz="4400" dirty="0">
                <a:latin typeface="Gill Sans MT" panose="020B0502020104020203" pitchFamily="34" charset="0"/>
              </a:rPr>
              <a:t>Output: adaptation parameters</a:t>
            </a:r>
          </a:p>
        </p:txBody>
      </p:sp>
      <p:sp>
        <p:nvSpPr>
          <p:cNvPr id="1048636" name="标注: 线形 3"/>
          <p:cNvSpPr/>
          <p:nvPr/>
        </p:nvSpPr>
        <p:spPr>
          <a:xfrm>
            <a:off x="13512800" y="7102475"/>
            <a:ext cx="2787650" cy="762000"/>
          </a:xfrm>
          <a:prstGeom prst="borderCallout1">
            <a:avLst>
              <a:gd name="adj1" fmla="val 67810"/>
              <a:gd name="adj2" fmla="val 100904"/>
              <a:gd name="adj3" fmla="val 168997"/>
              <a:gd name="adj4" fmla="val 152192"/>
            </a:avLst>
          </a:prstGeom>
          <a:solidFill>
            <a:srgbClr val="FDD7F5">
              <a:alpha val="50000"/>
            </a:srgbClr>
          </a:solidFill>
          <a:ln>
            <a:solidFill>
              <a:srgbClr val="FF99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637" name="文本框 7"/>
          <p:cNvSpPr txBox="1"/>
          <p:nvPr/>
        </p:nvSpPr>
        <p:spPr>
          <a:xfrm>
            <a:off x="17094200" y="8016875"/>
            <a:ext cx="3009900" cy="9886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rgbClr val="0000FF"/>
              </a:buClr>
            </a:pPr>
            <a:r>
              <a:rPr lang="en-US" altLang="zh-CN" sz="4400" dirty="0">
                <a:solidFill>
                  <a:srgbClr val="FF99CC"/>
                </a:solidFill>
                <a:latin typeface="Gill Sans MT" panose="020B0502020104020203" pitchFamily="34" charset="0"/>
              </a:rPr>
              <a:t>Middle layer</a:t>
            </a:r>
          </a:p>
        </p:txBody>
      </p:sp>
      <p:sp>
        <p:nvSpPr>
          <p:cNvPr id="1048638" name="标注: 线形 8"/>
          <p:cNvSpPr/>
          <p:nvPr/>
        </p:nvSpPr>
        <p:spPr>
          <a:xfrm>
            <a:off x="12871450" y="4359275"/>
            <a:ext cx="3429000" cy="762000"/>
          </a:xfrm>
          <a:prstGeom prst="borderCallout1">
            <a:avLst>
              <a:gd name="adj1" fmla="val 40641"/>
              <a:gd name="adj2" fmla="val 100285"/>
              <a:gd name="adj3" fmla="val 195930"/>
              <a:gd name="adj4" fmla="val 151988"/>
            </a:avLst>
          </a:prstGeom>
          <a:solidFill>
            <a:srgbClr val="FDD7F5">
              <a:alpha val="50000"/>
            </a:srgbClr>
          </a:solidFill>
          <a:ln>
            <a:solidFill>
              <a:srgbClr val="FF99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639" name="文本框 9"/>
          <p:cNvSpPr txBox="1"/>
          <p:nvPr/>
        </p:nvSpPr>
        <p:spPr>
          <a:xfrm>
            <a:off x="16681450" y="5426075"/>
            <a:ext cx="4235450" cy="2004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rgbClr val="0000FF"/>
              </a:buClr>
            </a:pPr>
            <a:r>
              <a:rPr lang="en-US" altLang="zh-CN" sz="4400" dirty="0">
                <a:solidFill>
                  <a:srgbClr val="FF99CC"/>
                </a:solidFill>
                <a:latin typeface="Gill Sans MT" panose="020B0502020104020203" pitchFamily="34" charset="0"/>
              </a:rPr>
              <a:t>output hidden representation</a:t>
            </a:r>
            <a:r>
              <a:rPr lang="en-US" altLang="zh-CN" sz="4400" dirty="0">
                <a:latin typeface="Gill Sans MT" panose="020B0502020104020203" pitchFamily="34" charset="0"/>
              </a:rPr>
              <a:t>.</a:t>
            </a:r>
          </a:p>
        </p:txBody>
      </p:sp>
      <p:sp>
        <p:nvSpPr>
          <p:cNvPr id="1048640" name="标注: 线形 10"/>
          <p:cNvSpPr/>
          <p:nvPr/>
        </p:nvSpPr>
        <p:spPr>
          <a:xfrm>
            <a:off x="11271250" y="5576207"/>
            <a:ext cx="1143000" cy="609600"/>
          </a:xfrm>
          <a:prstGeom prst="borderCallout1">
            <a:avLst>
              <a:gd name="adj1" fmla="val 40641"/>
              <a:gd name="adj2" fmla="val -2572"/>
              <a:gd name="adj3" fmla="val 134025"/>
              <a:gd name="adj4" fmla="val -190869"/>
            </a:avLst>
          </a:prstGeom>
          <a:solidFill>
            <a:schemeClr val="accent5">
              <a:lumMod val="40000"/>
              <a:lumOff val="60000"/>
              <a:alpha val="50000"/>
            </a:schemeClr>
          </a:solidFill>
          <a:ln>
            <a:solidFill>
              <a:srgbClr val="D5F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641" name="文本框 11"/>
          <p:cNvSpPr txBox="1"/>
          <p:nvPr/>
        </p:nvSpPr>
        <p:spPr>
          <a:xfrm>
            <a:off x="2410709" y="5878202"/>
            <a:ext cx="9697811" cy="9886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rgbClr val="0000FF"/>
              </a:buClr>
            </a:pPr>
            <a:r>
              <a:rPr lang="en-US" altLang="zh-CN" sz="4400" dirty="0">
                <a:solidFill>
                  <a:srgbClr val="00B0F0"/>
                </a:solidFill>
                <a:latin typeface="Gill Sans MT" panose="020B0502020104020203" pitchFamily="34" charset="0"/>
              </a:rPr>
              <a:t>scaling adaptation parameters</a:t>
            </a:r>
          </a:p>
        </p:txBody>
      </p:sp>
      <p:sp>
        <p:nvSpPr>
          <p:cNvPr id="1048642" name="标注: 线形 12"/>
          <p:cNvSpPr/>
          <p:nvPr/>
        </p:nvSpPr>
        <p:spPr>
          <a:xfrm>
            <a:off x="11269514" y="7204074"/>
            <a:ext cx="1143000" cy="609600"/>
          </a:xfrm>
          <a:prstGeom prst="borderCallout1">
            <a:avLst>
              <a:gd name="adj1" fmla="val 40641"/>
              <a:gd name="adj2" fmla="val -2572"/>
              <a:gd name="adj3" fmla="val 134025"/>
              <a:gd name="adj4" fmla="val -190869"/>
            </a:avLst>
          </a:prstGeom>
          <a:solidFill>
            <a:schemeClr val="accent5">
              <a:lumMod val="40000"/>
              <a:lumOff val="60000"/>
              <a:alpha val="50000"/>
            </a:schemeClr>
          </a:solidFill>
          <a:ln>
            <a:solidFill>
              <a:srgbClr val="D5F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643" name="文本框 13"/>
          <p:cNvSpPr txBox="1"/>
          <p:nvPr/>
        </p:nvSpPr>
        <p:spPr>
          <a:xfrm>
            <a:off x="2112677" y="7547936"/>
            <a:ext cx="9697811" cy="9886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rgbClr val="0000FF"/>
              </a:buClr>
            </a:pPr>
            <a:r>
              <a:rPr lang="en-US" altLang="zh-CN" sz="4400" dirty="0">
                <a:solidFill>
                  <a:srgbClr val="00B0F0"/>
                </a:solidFill>
                <a:latin typeface="Gill Sans MT" panose="020B0502020104020203" pitchFamily="34" charset="0"/>
              </a:rPr>
              <a:t>shifting adaptation parameters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636" grpId="0" animBg="1"/>
      <p:bldP spid="1048637" grpId="0"/>
      <p:bldP spid="1048638" grpId="0" animBg="1"/>
      <p:bldP spid="1048639" grpId="0"/>
      <p:bldP spid="1048640" grpId="0" animBg="1"/>
      <p:bldP spid="1048641" grpId="0"/>
      <p:bldP spid="1048642" grpId="0" animBg="1"/>
      <p:bldP spid="104864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1" name="标题 1"/>
          <p:cNvSpPr>
            <a:spLocks noGrp="1"/>
          </p:cNvSpPr>
          <p:nvPr>
            <p:ph type="title"/>
          </p:nvPr>
        </p:nvSpPr>
        <p:spPr>
          <a:xfrm>
            <a:off x="7371521" y="36576"/>
            <a:ext cx="5373760" cy="1154162"/>
          </a:xfrm>
        </p:spPr>
        <p:txBody>
          <a:bodyPr/>
          <a:lstStyle/>
          <a:p>
            <a:r>
              <a:rPr lang="en-US" altLang="zh-CN" dirty="0"/>
              <a:t>Overview  </a:t>
            </a:r>
            <a:endParaRPr lang="zh-CN" altLang="en-US" dirty="0"/>
          </a:p>
        </p:txBody>
      </p:sp>
      <p:sp>
        <p:nvSpPr>
          <p:cNvPr id="1048632" name="object 4"/>
          <p:cNvSpPr txBox="1"/>
          <p:nvPr/>
        </p:nvSpPr>
        <p:spPr>
          <a:xfrm>
            <a:off x="17163115" y="10753006"/>
            <a:ext cx="585135" cy="3462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680"/>
              </a:lnSpc>
            </a:pPr>
            <a:fld id="{81D60167-4931-47E6-BA6A-407CBD079E47}" type="slidenum">
              <a:rPr sz="2300" dirty="0">
                <a:solidFill>
                  <a:srgbClr val="0433FF"/>
                </a:solidFill>
                <a:latin typeface="Gill Sans MT"/>
                <a:cs typeface="Gill Sans MT"/>
              </a:rPr>
              <a:t>9</a:t>
            </a:fld>
            <a:endParaRPr sz="2300" dirty="0">
              <a:latin typeface="Gill Sans MT"/>
              <a:cs typeface="Gill Sans MT"/>
            </a:endParaRPr>
          </a:p>
        </p:txBody>
      </p:sp>
      <p:pic>
        <p:nvPicPr>
          <p:cNvPr id="2097159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7250" y="1416829"/>
            <a:ext cx="13535044" cy="967328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87</TotalTime>
  <Words>1244</Words>
  <Application>Microsoft Office PowerPoint</Application>
  <PresentationFormat>自定义</PresentationFormat>
  <Paragraphs>257</Paragraphs>
  <Slides>50</Slides>
  <Notes>50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50</vt:i4>
      </vt:variant>
    </vt:vector>
  </HeadingPairs>
  <TitlesOfParts>
    <vt:vector size="59" baseType="lpstr">
      <vt:lpstr>等线</vt:lpstr>
      <vt:lpstr>等线 Light</vt:lpstr>
      <vt:lpstr>宋体</vt:lpstr>
      <vt:lpstr>Arial</vt:lpstr>
      <vt:lpstr>Calibri</vt:lpstr>
      <vt:lpstr>Gill Sans MT</vt:lpstr>
      <vt:lpstr>Wingdings</vt:lpstr>
      <vt:lpstr>Office Theme</vt:lpstr>
      <vt:lpstr>自定义设计方案</vt:lpstr>
      <vt:lpstr>PowerPoint 演示文稿</vt:lpstr>
      <vt:lpstr>PowerPoint 演示文稿</vt:lpstr>
      <vt:lpstr>PowerPoint 演示文稿</vt:lpstr>
      <vt:lpstr>Overview  </vt:lpstr>
      <vt:lpstr>Overview  </vt:lpstr>
      <vt:lpstr>Overview  </vt:lpstr>
      <vt:lpstr>Overview  </vt:lpstr>
      <vt:lpstr>Overview  </vt:lpstr>
      <vt:lpstr>Overview  </vt:lpstr>
      <vt:lpstr>Overview  </vt:lpstr>
      <vt:lpstr>Overview  </vt:lpstr>
      <vt:lpstr>Model training </vt:lpstr>
      <vt:lpstr>Model training </vt:lpstr>
      <vt:lpstr>Second stage</vt:lpstr>
      <vt:lpstr>Overview  </vt:lpstr>
      <vt:lpstr>Experiment </vt:lpstr>
      <vt:lpstr>Experiment </vt:lpstr>
      <vt:lpstr>Baseline </vt:lpstr>
      <vt:lpstr>RESULT</vt:lpstr>
      <vt:lpstr>RESULT</vt:lpstr>
      <vt:lpstr>Task embedding</vt:lpstr>
      <vt:lpstr>RESULT</vt:lpstr>
      <vt:lpstr>RESULT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paper分享</dc:title>
  <dc:creator>苏玛丽</dc:creator>
  <cp:lastModifiedBy>Lenovo</cp:lastModifiedBy>
  <cp:revision>4</cp:revision>
  <dcterms:created xsi:type="dcterms:W3CDTF">2020-10-31T17:26:42Z</dcterms:created>
  <dcterms:modified xsi:type="dcterms:W3CDTF">2022-03-25T06:40:36Z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2020-09-25T00:00:00Z</vt:filetime>
  </property>
  <property fmtid="{D5CDD505-2E9C-101B-9397-08002B2CF9AE}" pid="3" name="Creator">
    <vt:lpwstr>Keynote 讲演</vt:lpwstr>
  </property>
  <property fmtid="{D5CDD505-2E9C-101B-9397-08002B2CF9AE}" pid="4" name="LastSaved">
    <vt:filetime>2020-11-01T00:00:00Z</vt:filetime>
  </property>
  <property fmtid="{D5CDD505-2E9C-101B-9397-08002B2CF9AE}" pid="5" name="ICV">
    <vt:lpwstr>77b436b9baa84b19b1b3d1cb13c2142c</vt:lpwstr>
  </property>
</Properties>
</file>